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60" r:id="rId5"/>
    <p:sldId id="261" r:id="rId6"/>
    <p:sldId id="263" r:id="rId7"/>
    <p:sldId id="264" r:id="rId8"/>
    <p:sldId id="265" r:id="rId9"/>
    <p:sldId id="262" r:id="rId10"/>
    <p:sldId id="266" r:id="rId11"/>
    <p:sldId id="267" r:id="rId12"/>
    <p:sldId id="268" r:id="rId13"/>
    <p:sldId id="276" r:id="rId14"/>
    <p:sldId id="277" r:id="rId15"/>
    <p:sldId id="271" r:id="rId16"/>
    <p:sldId id="270" r:id="rId17"/>
    <p:sldId id="272" r:id="rId18"/>
    <p:sldId id="273" r:id="rId19"/>
    <p:sldId id="274" r:id="rId20"/>
    <p:sldId id="275" r:id="rId21"/>
    <p:sldId id="269"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4"/>
    <a:srgbClr val="F3647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23"/>
    <p:restoredTop sz="67861"/>
  </p:normalViewPr>
  <p:slideViewPr>
    <p:cSldViewPr snapToGrid="0" snapToObjects="1">
      <p:cViewPr>
        <p:scale>
          <a:sx n="90" d="100"/>
          <a:sy n="90" d="100"/>
        </p:scale>
        <p:origin x="90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5B10C-7815-D94B-BEF8-B942A3AA2F6D}" type="datetimeFigureOut">
              <a:rPr lang="en-US" smtClean="0"/>
              <a:t>4/17/19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A75F3-8AF2-C544-B861-298B9772603E}" type="slidenum">
              <a:rPr lang="en-US" smtClean="0"/>
              <a:t>‹#›</a:t>
            </a:fld>
            <a:endParaRPr lang="en-US"/>
          </a:p>
        </p:txBody>
      </p:sp>
    </p:spTree>
    <p:extLst>
      <p:ext uri="{BB962C8B-B14F-4D97-AF65-F5344CB8AC3E}">
        <p14:creationId xmlns:p14="http://schemas.microsoft.com/office/powerpoint/2010/main" val="2045140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Differential </a:t>
            </a:r>
            <a:r>
              <a:rPr lang="en-US" sz="1200" b="0" kern="1200" dirty="0" smtClean="0">
                <a:solidFill>
                  <a:schemeClr val="tx1"/>
                </a:solidFill>
                <a:effectLst/>
                <a:latin typeface="+mn-lt"/>
                <a:ea typeface="+mn-ea"/>
                <a:cs typeface="+mn-cs"/>
              </a:rPr>
              <a:t>attrition occurred on the basis of the following 4 socioeconomic variables: maternal education, maternal immigration status, family income, and number of siblings.13 To ensure the representativeness of the sample, all the analyses were weighted. Weights were calculated on the basis of the 4 socioeconomic variables using the inverse probability weighting method. The weight procedure ensured that the analysis sample was similar to the initial representative sample and resulted in the absence of difference on all the variables included in the analyses. </a:t>
            </a:r>
            <a:endParaRPr lang="en-US" dirty="0" smtClean="0"/>
          </a:p>
          <a:p>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2</a:t>
            </a:fld>
            <a:endParaRPr lang="en-US"/>
          </a:p>
        </p:txBody>
      </p:sp>
    </p:spTree>
    <p:extLst>
      <p:ext uri="{BB962C8B-B14F-4D97-AF65-F5344CB8AC3E}">
        <p14:creationId xmlns:p14="http://schemas.microsoft.com/office/powerpoint/2010/main" val="5368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Daily contact rates from eight European</a:t>
            </a:r>
            <a:r>
              <a:rPr lang="en-US" baseline="0" dirty="0" smtClean="0"/>
              <a:t> countries</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16</a:t>
            </a:fld>
            <a:endParaRPr lang="en-US"/>
          </a:p>
        </p:txBody>
      </p:sp>
    </p:spTree>
    <p:extLst>
      <p:ext uri="{BB962C8B-B14F-4D97-AF65-F5344CB8AC3E}">
        <p14:creationId xmlns:p14="http://schemas.microsoft.com/office/powerpoint/2010/main" val="584290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Arrow where</a:t>
            </a:r>
            <a:r>
              <a:rPr lang="en-US" baseline="0" dirty="0" smtClean="0"/>
              <a:t> infectious and symptoms start</a:t>
            </a:r>
          </a:p>
          <a:p>
            <a:endParaRPr lang="en-US" baseline="0" dirty="0" smtClean="0"/>
          </a:p>
          <a:p>
            <a:r>
              <a:rPr lang="en-US" baseline="0" dirty="0" smtClean="0"/>
              <a:t>Latency periods and </a:t>
            </a:r>
            <a:r>
              <a:rPr lang="en-US" baseline="0" dirty="0" smtClean="0"/>
              <a:t>work hours</a:t>
            </a:r>
          </a:p>
          <a:p>
            <a:endParaRPr lang="en-US" baseline="0" dirty="0" smtClean="0"/>
          </a:p>
          <a:p>
            <a:r>
              <a:rPr lang="en-US" baseline="0" dirty="0" smtClean="0"/>
              <a:t>Paper of 35 volunteers experimentally infected with RSV, showed highest mean symptom score on day 5</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17</a:t>
            </a:fld>
            <a:endParaRPr lang="en-US"/>
          </a:p>
        </p:txBody>
      </p:sp>
    </p:spTree>
    <p:extLst>
      <p:ext uri="{BB962C8B-B14F-4D97-AF65-F5344CB8AC3E}">
        <p14:creationId xmlns:p14="http://schemas.microsoft.com/office/powerpoint/2010/main" val="57419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35 volunteers were experimentally infected with RSV in the US. Severity of RSV symptoms was measured twice daily for two weeks. For each of these days, we considered that an individual withdrew from social activity if the individual reported that at least one of the symptoms “stop me from participating in activities”. </a:t>
            </a:r>
            <a:endParaRPr lang="en-US" dirty="0" smtClean="0"/>
          </a:p>
          <a:p>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18</a:t>
            </a:fld>
            <a:endParaRPr lang="en-US"/>
          </a:p>
        </p:txBody>
      </p:sp>
    </p:spTree>
    <p:extLst>
      <p:ext uri="{BB962C8B-B14F-4D97-AF65-F5344CB8AC3E}">
        <p14:creationId xmlns:p14="http://schemas.microsoft.com/office/powerpoint/2010/main" val="621400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same paper I referred to earlier indicated a strong correlation between viral load and symptoms experienced</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19</a:t>
            </a:fld>
            <a:endParaRPr lang="en-US"/>
          </a:p>
        </p:txBody>
      </p:sp>
    </p:spTree>
    <p:extLst>
      <p:ext uri="{BB962C8B-B14F-4D97-AF65-F5344CB8AC3E}">
        <p14:creationId xmlns:p14="http://schemas.microsoft.com/office/powerpoint/2010/main" val="3642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50 RSV</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20</a:t>
            </a:fld>
            <a:endParaRPr lang="en-US"/>
          </a:p>
        </p:txBody>
      </p:sp>
    </p:spTree>
    <p:extLst>
      <p:ext uri="{BB962C8B-B14F-4D97-AF65-F5344CB8AC3E}">
        <p14:creationId xmlns:p14="http://schemas.microsoft.com/office/powerpoint/2010/main" val="22089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Interview</a:t>
            </a:r>
            <a:r>
              <a:rPr lang="en-US" sz="1200" b="0" kern="1200" baseline="0" dirty="0" smtClean="0">
                <a:solidFill>
                  <a:schemeClr val="tx1"/>
                </a:solidFill>
                <a:effectLst/>
                <a:latin typeface="+mn-lt"/>
                <a:ea typeface="+mn-ea"/>
                <a:cs typeface="+mn-cs"/>
              </a:rPr>
              <a:t> questions: frequency of infections in the past 3 months at every data collection point. “In the past three months, how many times did your child </a:t>
            </a:r>
            <a:r>
              <a:rPr lang="en-US" sz="1200" b="0" kern="1200" dirty="0" smtClean="0">
                <a:solidFill>
                  <a:schemeClr val="tx1"/>
                </a:solidFill>
                <a:effectLst/>
                <a:latin typeface="+mn-lt"/>
                <a:ea typeface="+mn-ea"/>
                <a:cs typeface="+mn-cs"/>
              </a:rPr>
              <a:t>experience the 3 following types of infection? (1) RTI with fever (</a:t>
            </a:r>
            <a:r>
              <a:rPr lang="en-US" sz="1200" b="0" kern="1200" dirty="0" err="1" smtClean="0">
                <a:solidFill>
                  <a:schemeClr val="tx1"/>
                </a:solidFill>
                <a:effectLst/>
                <a:latin typeface="+mn-lt"/>
                <a:ea typeface="+mn-ea"/>
                <a:cs typeface="+mn-cs"/>
              </a:rPr>
              <a:t>eg</a:t>
            </a:r>
            <a:r>
              <a:rPr lang="en-US" sz="1200" b="0" kern="1200" dirty="0" smtClean="0">
                <a:solidFill>
                  <a:schemeClr val="tx1"/>
                </a:solidFill>
                <a:effectLst/>
                <a:latin typeface="+mn-lt"/>
                <a:ea typeface="+mn-ea"/>
                <a:cs typeface="+mn-cs"/>
              </a:rPr>
              <a:t>, influenza), (2) ear infection (</a:t>
            </a:r>
            <a:r>
              <a:rPr lang="en-US" sz="1200" b="0" kern="1200" dirty="0" err="1" smtClean="0">
                <a:solidFill>
                  <a:schemeClr val="tx1"/>
                </a:solidFill>
                <a:effectLst/>
                <a:latin typeface="+mn-lt"/>
                <a:ea typeface="+mn-ea"/>
                <a:cs typeface="+mn-cs"/>
              </a:rPr>
              <a:t>eg</a:t>
            </a:r>
            <a:r>
              <a:rPr lang="en-US" sz="1200" b="0" kern="1200" dirty="0" smtClean="0">
                <a:solidFill>
                  <a:schemeClr val="tx1"/>
                </a:solidFill>
                <a:effectLst/>
                <a:latin typeface="+mn-lt"/>
                <a:ea typeface="+mn-ea"/>
                <a:cs typeface="+mn-cs"/>
              </a:rPr>
              <a:t>, otitis media), and (3) gastrointestinal tract infection with more than 1 day of diarrhea or vomiting.” </a:t>
            </a:r>
            <a:endParaRPr lang="en-US" dirty="0" smtClean="0"/>
          </a:p>
          <a:p>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3</a:t>
            </a:fld>
            <a:endParaRPr lang="en-US"/>
          </a:p>
        </p:txBody>
      </p:sp>
    </p:spTree>
    <p:extLst>
      <p:ext uri="{BB962C8B-B14F-4D97-AF65-F5344CB8AC3E}">
        <p14:creationId xmlns:p14="http://schemas.microsoft.com/office/powerpoint/2010/main" val="71456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Regardless of</a:t>
            </a:r>
            <a:r>
              <a:rPr lang="en-US" baseline="0" dirty="0" smtClean="0"/>
              <a:t> size or time at enrollment, seems that children in CCCs are more at risk for illness than home care counter parts</a:t>
            </a:r>
          </a:p>
          <a:p>
            <a:pPr marL="228600" indent="-228600">
              <a:buAutoNum type="arabicPeriod"/>
            </a:pPr>
            <a:r>
              <a:rPr lang="en-US" baseline="0" dirty="0" smtClean="0"/>
              <a:t>This effect still holds in late preschool</a:t>
            </a:r>
          </a:p>
          <a:p>
            <a:pPr marL="228600" indent="-228600">
              <a:buAutoNum type="arabicPeriod"/>
            </a:pPr>
            <a:r>
              <a:rPr lang="en-US" baseline="0" dirty="0" smtClean="0"/>
              <a:t>By ages 5-8, now see an inverse effect</a:t>
            </a:r>
            <a:r>
              <a:rPr lang="mr-IN" baseline="0" dirty="0" smtClean="0"/>
              <a:t>…</a:t>
            </a:r>
            <a:r>
              <a:rPr lang="en-US" baseline="0" dirty="0" smtClean="0"/>
              <a:t>.kind of in line with the hygiene hypothesis</a:t>
            </a:r>
          </a:p>
          <a:p>
            <a:pPr marL="228600" indent="-228600">
              <a:buAutoNum type="arabicPeriod"/>
            </a:pPr>
            <a:endParaRPr lang="en-US" baseline="0" dirty="0" smtClean="0"/>
          </a:p>
          <a:p>
            <a:pPr marL="0" indent="0">
              <a:buNone/>
            </a:pPr>
            <a:r>
              <a:rPr lang="en-US" baseline="0" dirty="0" smtClean="0"/>
              <a:t>Also differences between small and large group care</a:t>
            </a:r>
            <a:r>
              <a:rPr lang="mr-IN" baseline="0" dirty="0" smtClean="0"/>
              <a:t>…</a:t>
            </a:r>
            <a:r>
              <a:rPr lang="en-US" baseline="0" dirty="0" smtClean="0"/>
              <a:t>these effects are more pronounced in large group care. Unsurprisingly given that kids are around more kids and more germs. Large GCC kids experiencing 60% more illnesses in the past three months than home care counterparts, but 20% fewer illnesses between the ages of 5 and 8</a:t>
            </a:r>
          </a:p>
          <a:p>
            <a:pPr marL="0" indent="0">
              <a:buNone/>
            </a:pPr>
            <a:endParaRPr lang="en-US" baseline="0" dirty="0" smtClean="0"/>
          </a:p>
          <a:p>
            <a:pPr marL="0" indent="0">
              <a:buNone/>
            </a:pPr>
            <a:r>
              <a:rPr lang="en-US" baseline="0" dirty="0" smtClean="0"/>
              <a:t>Also interesting is that the attendance of large GCC </a:t>
            </a:r>
            <a:r>
              <a:rPr lang="en-US" baseline="0" dirty="0" err="1" smtClean="0"/>
              <a:t>isn</a:t>
            </a:r>
            <a:r>
              <a:rPr lang="mr-IN" baseline="0" dirty="0" smtClean="0"/>
              <a:t>’</a:t>
            </a:r>
            <a:r>
              <a:rPr lang="en-US" baseline="0" dirty="0" smtClean="0"/>
              <a:t>t enough. Compare L-GCC early to S-GCC early/L-GCC late</a:t>
            </a:r>
            <a:r>
              <a:rPr lang="mr-IN" baseline="0" dirty="0" smtClean="0"/>
              <a:t>…</a:t>
            </a:r>
            <a:r>
              <a:rPr lang="en-US" baseline="0" dirty="0" smtClean="0"/>
              <a:t>protective effects are not the same</a:t>
            </a:r>
          </a:p>
        </p:txBody>
      </p:sp>
      <p:sp>
        <p:nvSpPr>
          <p:cNvPr id="4" name="Slide Number Placeholder 3"/>
          <p:cNvSpPr>
            <a:spLocks noGrp="1"/>
          </p:cNvSpPr>
          <p:nvPr>
            <p:ph type="sldNum" sz="quarter" idx="10"/>
          </p:nvPr>
        </p:nvSpPr>
        <p:spPr/>
        <p:txBody>
          <a:bodyPr/>
          <a:lstStyle/>
          <a:p>
            <a:fld id="{BBEA75F3-8AF2-C544-B861-298B9772603E}" type="slidenum">
              <a:rPr lang="en-US" smtClean="0"/>
              <a:t>4</a:t>
            </a:fld>
            <a:endParaRPr lang="en-US"/>
          </a:p>
        </p:txBody>
      </p:sp>
    </p:spTree>
    <p:extLst>
      <p:ext uri="{BB962C8B-B14F-4D97-AF65-F5344CB8AC3E}">
        <p14:creationId xmlns:p14="http://schemas.microsoft.com/office/powerpoint/2010/main" val="68529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they conclude the paper</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6</a:t>
            </a:fld>
            <a:endParaRPr lang="en-US"/>
          </a:p>
        </p:txBody>
      </p:sp>
    </p:spTree>
    <p:extLst>
      <p:ext uri="{BB962C8B-B14F-4D97-AF65-F5344CB8AC3E}">
        <p14:creationId xmlns:p14="http://schemas.microsoft.com/office/powerpoint/2010/main" val="1056779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cares</a:t>
            </a:r>
          </a:p>
          <a:p>
            <a:endParaRPr lang="en-US" dirty="0" smtClean="0"/>
          </a:p>
          <a:p>
            <a:r>
              <a:rPr lang="en-US" dirty="0" smtClean="0"/>
              <a:t>30% of these children attending</a:t>
            </a:r>
            <a:r>
              <a:rPr lang="en-US" baseline="0" dirty="0" smtClean="0"/>
              <a:t> at least 10 hours of non-parental care per week</a:t>
            </a:r>
          </a:p>
          <a:p>
            <a:endParaRPr lang="en-US" baseline="0" dirty="0" smtClean="0"/>
          </a:p>
          <a:p>
            <a:r>
              <a:rPr lang="en-US" baseline="0" dirty="0" smtClean="0"/>
              <a:t>And this population bears a disproportionate burden of seasonal respiratory infection in a community</a:t>
            </a:r>
            <a:endParaRPr lang="en-US" dirty="0"/>
          </a:p>
        </p:txBody>
      </p:sp>
      <p:sp>
        <p:nvSpPr>
          <p:cNvPr id="4" name="Slide Number Placeholder 3"/>
          <p:cNvSpPr>
            <a:spLocks noGrp="1"/>
          </p:cNvSpPr>
          <p:nvPr>
            <p:ph type="sldNum" sz="quarter" idx="10"/>
          </p:nvPr>
        </p:nvSpPr>
        <p:spPr/>
        <p:txBody>
          <a:bodyPr/>
          <a:lstStyle/>
          <a:p>
            <a:fld id="{9C30B792-8D82-4271-9920-27AA007BB1EE}" type="slidenum">
              <a:rPr lang="en-US" smtClean="0"/>
              <a:t>7</a:t>
            </a:fld>
            <a:endParaRPr lang="en-US"/>
          </a:p>
        </p:txBody>
      </p:sp>
    </p:spTree>
    <p:extLst>
      <p:ext uri="{BB962C8B-B14F-4D97-AF65-F5344CB8AC3E}">
        <p14:creationId xmlns:p14="http://schemas.microsoft.com/office/powerpoint/2010/main" val="2058021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only really know if child is attending CCC, cannot tell where they were infected which is the crux of this Aim</a:t>
            </a:r>
          </a:p>
        </p:txBody>
      </p:sp>
      <p:sp>
        <p:nvSpPr>
          <p:cNvPr id="4" name="Slide Number Placeholder 3"/>
          <p:cNvSpPr>
            <a:spLocks noGrp="1"/>
          </p:cNvSpPr>
          <p:nvPr>
            <p:ph type="sldNum" sz="quarter" idx="10"/>
          </p:nvPr>
        </p:nvSpPr>
        <p:spPr/>
        <p:txBody>
          <a:bodyPr/>
          <a:lstStyle/>
          <a:p>
            <a:fld id="{653E3712-B63E-445D-AB64-28ABABD4F74C}" type="slidenum">
              <a:rPr lang="en-US" smtClean="0"/>
              <a:t>8</a:t>
            </a:fld>
            <a:endParaRPr lang="en-US"/>
          </a:p>
        </p:txBody>
      </p:sp>
    </p:spTree>
    <p:extLst>
      <p:ext uri="{BB962C8B-B14F-4D97-AF65-F5344CB8AC3E}">
        <p14:creationId xmlns:p14="http://schemas.microsoft.com/office/powerpoint/2010/main" val="183562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data focusing on</a:t>
            </a:r>
            <a:r>
              <a:rPr lang="en-US" baseline="0" dirty="0" smtClean="0"/>
              <a:t> types of CCCs. Most studies agree that larger facilities experience higher illness risk than smaller HCCs.</a:t>
            </a:r>
          </a:p>
          <a:p>
            <a:endParaRPr lang="en-US" baseline="0" dirty="0" smtClean="0"/>
          </a:p>
          <a:p>
            <a:r>
              <a:rPr lang="en-US" baseline="0" dirty="0" smtClean="0"/>
              <a:t>These papers comment on child density, physical size of care facility…issue is that these are largely unmodifiable characteristics of CCCs. Similar to the characteristics/behaviors of children. </a:t>
            </a:r>
          </a:p>
          <a:p>
            <a:endParaRPr lang="en-US" baseline="0" dirty="0" smtClean="0"/>
          </a:p>
          <a:p>
            <a:r>
              <a:rPr lang="en-US" baseline="0" dirty="0" smtClean="0"/>
              <a:t>Compared to cleaning practices, hygiene policies, etc. In other words, identifying CCC policies that put children/communities at risk would be much more significant and impactful.</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C30B792-8D82-4271-9920-27AA007BB1EE}" type="slidenum">
              <a:rPr lang="en-US" smtClean="0"/>
              <a:t>9</a:t>
            </a:fld>
            <a:endParaRPr lang="en-US"/>
          </a:p>
        </p:txBody>
      </p:sp>
    </p:spTree>
    <p:extLst>
      <p:ext uri="{BB962C8B-B14F-4D97-AF65-F5344CB8AC3E}">
        <p14:creationId xmlns:p14="http://schemas.microsoft.com/office/powerpoint/2010/main" val="18591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Infants</a:t>
            </a:r>
            <a:r>
              <a:rPr lang="en-US" baseline="0" dirty="0" smtClean="0"/>
              <a:t> </a:t>
            </a:r>
            <a:r>
              <a:rPr lang="mr-IN" baseline="0" dirty="0" smtClean="0"/>
              <a:t>–</a:t>
            </a:r>
            <a:r>
              <a:rPr lang="en-US" baseline="0" dirty="0" smtClean="0"/>
              <a:t> </a:t>
            </a:r>
            <a:r>
              <a:rPr lang="en-US" dirty="0" smtClean="0"/>
              <a:t>0 to 2</a:t>
            </a:r>
          </a:p>
          <a:p>
            <a:r>
              <a:rPr lang="en-US" dirty="0" smtClean="0"/>
              <a:t>Toddlers </a:t>
            </a:r>
            <a:r>
              <a:rPr lang="mr-IN" dirty="0" smtClean="0"/>
              <a:t>–</a:t>
            </a:r>
            <a:r>
              <a:rPr lang="en-US" dirty="0" smtClean="0"/>
              <a:t> 3</a:t>
            </a:r>
            <a:r>
              <a:rPr lang="en-US" baseline="0" dirty="0" smtClean="0"/>
              <a:t> to 5ish</a:t>
            </a:r>
          </a:p>
          <a:p>
            <a:r>
              <a:rPr lang="en-US" baseline="0" dirty="0" smtClean="0"/>
              <a:t>Preschoolers </a:t>
            </a:r>
            <a:r>
              <a:rPr lang="mr-IN" baseline="0" dirty="0" smtClean="0"/>
              <a:t>–</a:t>
            </a:r>
            <a:r>
              <a:rPr lang="en-US" baseline="0" dirty="0" smtClean="0"/>
              <a:t> 4.5ish to 6</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11</a:t>
            </a:fld>
            <a:endParaRPr lang="en-US"/>
          </a:p>
        </p:txBody>
      </p:sp>
    </p:spTree>
    <p:extLst>
      <p:ext uri="{BB962C8B-B14F-4D97-AF65-F5344CB8AC3E}">
        <p14:creationId xmlns:p14="http://schemas.microsoft.com/office/powerpoint/2010/main" val="109633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 all people infected with RSV</a:t>
            </a:r>
            <a:r>
              <a:rPr lang="en-US" baseline="0" dirty="0" smtClean="0"/>
              <a:t> by the age of 3. Severe impact on the very young and very old</a:t>
            </a:r>
          </a:p>
          <a:p>
            <a:endParaRPr lang="en-US" baseline="0" dirty="0" smtClean="0"/>
          </a:p>
          <a:p>
            <a:endParaRPr lang="en-US" baseline="0" dirty="0" smtClean="0"/>
          </a:p>
          <a:p>
            <a:r>
              <a:rPr lang="en-US" baseline="0" dirty="0" smtClean="0"/>
              <a:t>Vaccine roll-out estimated in the next 5-10 years by the WHO</a:t>
            </a:r>
            <a:endParaRPr lang="en-US" dirty="0"/>
          </a:p>
        </p:txBody>
      </p:sp>
      <p:sp>
        <p:nvSpPr>
          <p:cNvPr id="4" name="Slide Number Placeholder 3"/>
          <p:cNvSpPr>
            <a:spLocks noGrp="1"/>
          </p:cNvSpPr>
          <p:nvPr>
            <p:ph type="sldNum" sz="quarter" idx="10"/>
          </p:nvPr>
        </p:nvSpPr>
        <p:spPr/>
        <p:txBody>
          <a:bodyPr/>
          <a:lstStyle/>
          <a:p>
            <a:fld id="{BBEA75F3-8AF2-C544-B861-298B9772603E}" type="slidenum">
              <a:rPr lang="en-US" smtClean="0"/>
              <a:t>12</a:t>
            </a:fld>
            <a:endParaRPr lang="en-US"/>
          </a:p>
        </p:txBody>
      </p:sp>
    </p:spTree>
    <p:extLst>
      <p:ext uri="{BB962C8B-B14F-4D97-AF65-F5344CB8AC3E}">
        <p14:creationId xmlns:p14="http://schemas.microsoft.com/office/powerpoint/2010/main" val="1824639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C1F5F5-90FA-5641-949B-42B319DD871C}"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72467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1F5F5-90FA-5641-949B-42B319DD871C}"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2526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1F5F5-90FA-5641-949B-42B319DD871C}"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8742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1F5F5-90FA-5641-949B-42B319DD871C}"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210836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1F5F5-90FA-5641-949B-42B319DD871C}"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776244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C1F5F5-90FA-5641-949B-42B319DD871C}"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170848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C1F5F5-90FA-5641-949B-42B319DD871C}" type="datetimeFigureOut">
              <a:rPr lang="en-US" smtClean="0"/>
              <a:t>4/17/19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06369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C1F5F5-90FA-5641-949B-42B319DD871C}" type="datetimeFigureOut">
              <a:rPr lang="en-US" smtClean="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877685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1F5F5-90FA-5641-949B-42B319DD871C}" type="datetimeFigureOut">
              <a:rPr lang="en-US" smtClean="0"/>
              <a:t>4/17/19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97978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1F5F5-90FA-5641-949B-42B319DD871C}"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37906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1F5F5-90FA-5641-949B-42B319DD871C}"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988EB-00E8-2F48-B9AD-A3B17EF8B7B1}" type="slidenum">
              <a:rPr lang="en-US" smtClean="0"/>
              <a:t>‹#›</a:t>
            </a:fld>
            <a:endParaRPr lang="en-US"/>
          </a:p>
        </p:txBody>
      </p:sp>
    </p:spTree>
    <p:extLst>
      <p:ext uri="{BB962C8B-B14F-4D97-AF65-F5344CB8AC3E}">
        <p14:creationId xmlns:p14="http://schemas.microsoft.com/office/powerpoint/2010/main" val="15406896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C1F5F5-90FA-5641-949B-42B319DD871C}" type="datetimeFigureOut">
              <a:rPr lang="en-US" smtClean="0"/>
              <a:t>4/17/19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988EB-00E8-2F48-B9AD-A3B17EF8B7B1}" type="slidenum">
              <a:rPr lang="en-US" smtClean="0"/>
              <a:t>‹#›</a:t>
            </a:fld>
            <a:endParaRPr lang="en-US"/>
          </a:p>
        </p:txBody>
      </p:sp>
    </p:spTree>
    <p:extLst>
      <p:ext uri="{BB962C8B-B14F-4D97-AF65-F5344CB8AC3E}">
        <p14:creationId xmlns:p14="http://schemas.microsoft.com/office/powerpoint/2010/main" val="353906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4.xml"/><Relationship Id="rId2"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6.tiff"/><Relationship Id="rId5" Type="http://schemas.openxmlformats.org/officeDocument/2006/relationships/image" Target="../media/image12.png"/><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emf"/><Relationship Id="rId5"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1137" y="598488"/>
            <a:ext cx="9144000" cy="1687513"/>
          </a:xfrm>
        </p:spPr>
        <p:txBody>
          <a:bodyPr anchor="ctr">
            <a:normAutofit fontScale="90000"/>
          </a:bodyPr>
          <a:lstStyle/>
          <a:p>
            <a:r>
              <a:rPr lang="en-US" smtClean="0"/>
              <a:t>Non-parental </a:t>
            </a:r>
            <a:r>
              <a:rPr lang="en-US"/>
              <a:t>c</a:t>
            </a:r>
            <a:r>
              <a:rPr lang="en-US" smtClean="0"/>
              <a:t>hild </a:t>
            </a:r>
            <a:r>
              <a:rPr lang="en-US" dirty="0"/>
              <a:t>c</a:t>
            </a:r>
            <a:r>
              <a:rPr lang="en-US" smtClean="0"/>
              <a:t>are </a:t>
            </a:r>
            <a:r>
              <a:rPr lang="en-US" dirty="0" smtClean="0"/>
              <a:t>and the risk of respiratory infection</a:t>
            </a:r>
            <a:endParaRPr lang="en-US" dirty="0"/>
          </a:p>
        </p:txBody>
      </p:sp>
      <p:pic>
        <p:nvPicPr>
          <p:cNvPr id="3" name="Picture 2"/>
          <p:cNvPicPr>
            <a:picLocks noChangeAspect="1"/>
          </p:cNvPicPr>
          <p:nvPr/>
        </p:nvPicPr>
        <p:blipFill rotWithShape="1">
          <a:blip r:embed="rId2"/>
          <a:srcRect t="26303" b="19153"/>
          <a:stretch/>
        </p:blipFill>
        <p:spPr>
          <a:xfrm>
            <a:off x="908541" y="2686050"/>
            <a:ext cx="10289193" cy="3743326"/>
          </a:xfrm>
          <a:prstGeom prst="rect">
            <a:avLst/>
          </a:prstGeom>
          <a:ln>
            <a:solidFill>
              <a:schemeClr val="tx1"/>
            </a:solidFill>
          </a:ln>
        </p:spPr>
      </p:pic>
    </p:spTree>
    <p:extLst>
      <p:ext uri="{BB962C8B-B14F-4D97-AF65-F5344CB8AC3E}">
        <p14:creationId xmlns:p14="http://schemas.microsoft.com/office/powerpoint/2010/main" val="4058988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600454">
            <a:off x="680171" y="5235641"/>
            <a:ext cx="1445500" cy="1445500"/>
          </a:xfrm>
          <a:prstGeom prst="rect">
            <a:avLst/>
          </a:prstGeom>
        </p:spPr>
      </p:pic>
      <p:pic>
        <p:nvPicPr>
          <p:cNvPr id="8" name="Picture 7"/>
          <p:cNvPicPr>
            <a:picLocks noChangeAspect="1"/>
          </p:cNvPicPr>
          <p:nvPr/>
        </p:nvPicPr>
        <p:blipFill>
          <a:blip r:embed="rId2"/>
          <a:stretch>
            <a:fillRect/>
          </a:stretch>
        </p:blipFill>
        <p:spPr>
          <a:xfrm rot="785335">
            <a:off x="8057611" y="1428945"/>
            <a:ext cx="1417946" cy="1417946"/>
          </a:xfrm>
          <a:prstGeom prst="rect">
            <a:avLst/>
          </a:prstGeom>
        </p:spPr>
      </p:pic>
      <p:pic>
        <p:nvPicPr>
          <p:cNvPr id="9" name="Picture 8"/>
          <p:cNvPicPr>
            <a:picLocks noChangeAspect="1"/>
          </p:cNvPicPr>
          <p:nvPr/>
        </p:nvPicPr>
        <p:blipFill>
          <a:blip r:embed="rId2"/>
          <a:stretch>
            <a:fillRect/>
          </a:stretch>
        </p:blipFill>
        <p:spPr>
          <a:xfrm>
            <a:off x="9943180" y="5219409"/>
            <a:ext cx="1445500" cy="1445500"/>
          </a:xfrm>
          <a:prstGeom prst="rect">
            <a:avLst/>
          </a:prstGeom>
        </p:spPr>
      </p:pic>
      <p:pic>
        <p:nvPicPr>
          <p:cNvPr id="10" name="Picture 9"/>
          <p:cNvPicPr>
            <a:picLocks noChangeAspect="1"/>
          </p:cNvPicPr>
          <p:nvPr/>
        </p:nvPicPr>
        <p:blipFill>
          <a:blip r:embed="rId3"/>
          <a:stretch>
            <a:fillRect/>
          </a:stretch>
        </p:blipFill>
        <p:spPr>
          <a:xfrm rot="1046624">
            <a:off x="5734848" y="4208443"/>
            <a:ext cx="1425403" cy="1425403"/>
          </a:xfrm>
          <a:prstGeom prst="rect">
            <a:avLst/>
          </a:prstGeom>
        </p:spPr>
      </p:pic>
      <p:pic>
        <p:nvPicPr>
          <p:cNvPr id="11" name="Picture 10"/>
          <p:cNvPicPr>
            <a:picLocks noChangeAspect="1"/>
          </p:cNvPicPr>
          <p:nvPr/>
        </p:nvPicPr>
        <p:blipFill>
          <a:blip r:embed="rId3"/>
          <a:stretch>
            <a:fillRect/>
          </a:stretch>
        </p:blipFill>
        <p:spPr>
          <a:xfrm rot="21418008">
            <a:off x="9826109" y="3903300"/>
            <a:ext cx="1326437" cy="1326437"/>
          </a:xfrm>
          <a:prstGeom prst="rect">
            <a:avLst/>
          </a:prstGeom>
        </p:spPr>
      </p:pic>
      <p:pic>
        <p:nvPicPr>
          <p:cNvPr id="12" name="Picture 11"/>
          <p:cNvPicPr>
            <a:picLocks noChangeAspect="1"/>
          </p:cNvPicPr>
          <p:nvPr/>
        </p:nvPicPr>
        <p:blipFill>
          <a:blip r:embed="rId3"/>
          <a:stretch>
            <a:fillRect/>
          </a:stretch>
        </p:blipFill>
        <p:spPr>
          <a:xfrm rot="20843510">
            <a:off x="1163467" y="1377797"/>
            <a:ext cx="1425403" cy="1425403"/>
          </a:xfrm>
          <a:prstGeom prst="rect">
            <a:avLst/>
          </a:prstGeom>
        </p:spPr>
      </p:pic>
      <p:pic>
        <p:nvPicPr>
          <p:cNvPr id="23" name="Picture 22"/>
          <p:cNvPicPr>
            <a:picLocks noChangeAspect="1"/>
          </p:cNvPicPr>
          <p:nvPr/>
        </p:nvPicPr>
        <p:blipFill>
          <a:blip r:embed="rId2"/>
          <a:stretch>
            <a:fillRect/>
          </a:stretch>
        </p:blipFill>
        <p:spPr>
          <a:xfrm rot="20600454">
            <a:off x="6756190" y="2405212"/>
            <a:ext cx="1445500" cy="1445500"/>
          </a:xfrm>
          <a:prstGeom prst="rect">
            <a:avLst/>
          </a:prstGeom>
        </p:spPr>
      </p:pic>
      <p:pic>
        <p:nvPicPr>
          <p:cNvPr id="24" name="Picture 23"/>
          <p:cNvPicPr>
            <a:picLocks noChangeAspect="1"/>
          </p:cNvPicPr>
          <p:nvPr/>
        </p:nvPicPr>
        <p:blipFill>
          <a:blip r:embed="rId3"/>
          <a:stretch>
            <a:fillRect/>
          </a:stretch>
        </p:blipFill>
        <p:spPr>
          <a:xfrm rot="1046624">
            <a:off x="9940149" y="1425216"/>
            <a:ext cx="1425403" cy="1425403"/>
          </a:xfrm>
          <a:prstGeom prst="rect">
            <a:avLst/>
          </a:prstGeom>
        </p:spPr>
      </p:pic>
      <p:pic>
        <p:nvPicPr>
          <p:cNvPr id="25" name="Picture 24"/>
          <p:cNvPicPr>
            <a:picLocks noChangeAspect="1"/>
          </p:cNvPicPr>
          <p:nvPr/>
        </p:nvPicPr>
        <p:blipFill>
          <a:blip r:embed="rId4"/>
          <a:stretch>
            <a:fillRect/>
          </a:stretch>
        </p:blipFill>
        <p:spPr>
          <a:xfrm>
            <a:off x="7793384" y="3733601"/>
            <a:ext cx="1566663" cy="1566663"/>
          </a:xfrm>
          <a:prstGeom prst="rect">
            <a:avLst/>
          </a:prstGeom>
        </p:spPr>
      </p:pic>
      <p:pic>
        <p:nvPicPr>
          <p:cNvPr id="26" name="Picture 25"/>
          <p:cNvPicPr>
            <a:picLocks noChangeAspect="1"/>
          </p:cNvPicPr>
          <p:nvPr/>
        </p:nvPicPr>
        <p:blipFill>
          <a:blip r:embed="rId4"/>
          <a:stretch>
            <a:fillRect/>
          </a:stretch>
        </p:blipFill>
        <p:spPr>
          <a:xfrm>
            <a:off x="833916" y="3283316"/>
            <a:ext cx="1566663" cy="1566663"/>
          </a:xfrm>
          <a:prstGeom prst="rect">
            <a:avLst/>
          </a:prstGeom>
        </p:spPr>
      </p:pic>
      <p:pic>
        <p:nvPicPr>
          <p:cNvPr id="27" name="Picture 26"/>
          <p:cNvPicPr>
            <a:picLocks noChangeAspect="1"/>
          </p:cNvPicPr>
          <p:nvPr/>
        </p:nvPicPr>
        <p:blipFill>
          <a:blip r:embed="rId4"/>
          <a:stretch>
            <a:fillRect/>
          </a:stretch>
        </p:blipFill>
        <p:spPr>
          <a:xfrm>
            <a:off x="4420083" y="1177735"/>
            <a:ext cx="1566663" cy="1566663"/>
          </a:xfrm>
          <a:prstGeom prst="rect">
            <a:avLst/>
          </a:prstGeom>
        </p:spPr>
      </p:pic>
      <p:pic>
        <p:nvPicPr>
          <p:cNvPr id="28" name="Picture 27"/>
          <p:cNvPicPr>
            <a:picLocks noChangeAspect="1"/>
          </p:cNvPicPr>
          <p:nvPr/>
        </p:nvPicPr>
        <p:blipFill>
          <a:blip r:embed="rId4"/>
          <a:stretch>
            <a:fillRect/>
          </a:stretch>
        </p:blipFill>
        <p:spPr>
          <a:xfrm>
            <a:off x="3910108" y="5115428"/>
            <a:ext cx="1566663" cy="1566663"/>
          </a:xfrm>
          <a:prstGeom prst="rect">
            <a:avLst/>
          </a:prstGeom>
        </p:spPr>
      </p:pic>
      <p:pic>
        <p:nvPicPr>
          <p:cNvPr id="29" name="Picture 28"/>
          <p:cNvPicPr>
            <a:picLocks noChangeAspect="1"/>
          </p:cNvPicPr>
          <p:nvPr/>
        </p:nvPicPr>
        <p:blipFill>
          <a:blip r:embed="rId2"/>
          <a:stretch>
            <a:fillRect/>
          </a:stretch>
        </p:blipFill>
        <p:spPr>
          <a:xfrm rot="785335">
            <a:off x="3656541" y="2430677"/>
            <a:ext cx="1417946" cy="1417946"/>
          </a:xfrm>
          <a:prstGeom prst="rect">
            <a:avLst/>
          </a:prstGeom>
        </p:spPr>
      </p:pic>
      <p:pic>
        <p:nvPicPr>
          <p:cNvPr id="30" name="Picture 29"/>
          <p:cNvPicPr>
            <a:picLocks noChangeAspect="1"/>
          </p:cNvPicPr>
          <p:nvPr/>
        </p:nvPicPr>
        <p:blipFill>
          <a:blip r:embed="rId2"/>
          <a:stretch>
            <a:fillRect/>
          </a:stretch>
        </p:blipFill>
        <p:spPr>
          <a:xfrm rot="20600454">
            <a:off x="3164676" y="3630672"/>
            <a:ext cx="1445500" cy="1445500"/>
          </a:xfrm>
          <a:prstGeom prst="rect">
            <a:avLst/>
          </a:prstGeom>
        </p:spPr>
      </p:pic>
      <p:cxnSp>
        <p:nvCxnSpPr>
          <p:cNvPr id="31" name="Curved Connector 30"/>
          <p:cNvCxnSpPr>
            <a:stCxn id="26" idx="3"/>
            <a:endCxn id="27" idx="1"/>
          </p:cNvCxnSpPr>
          <p:nvPr/>
        </p:nvCxnSpPr>
        <p:spPr>
          <a:xfrm flipV="1">
            <a:off x="2400579" y="1961067"/>
            <a:ext cx="2019504" cy="2105581"/>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30" idx="3"/>
            <a:endCxn id="29" idx="3"/>
          </p:cNvCxnSpPr>
          <p:nvPr/>
        </p:nvCxnSpPr>
        <p:spPr>
          <a:xfrm flipV="1">
            <a:off x="4579840" y="3300206"/>
            <a:ext cx="476228" cy="846020"/>
          </a:xfrm>
          <a:prstGeom prst="curvedConnector3">
            <a:avLst>
              <a:gd name="adj1" fmla="val 15187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26" idx="3"/>
            <a:endCxn id="30" idx="1"/>
          </p:cNvCxnSpPr>
          <p:nvPr/>
        </p:nvCxnSpPr>
        <p:spPr>
          <a:xfrm>
            <a:off x="2400579" y="4066648"/>
            <a:ext cx="794433" cy="493970"/>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0" idx="3"/>
            <a:endCxn id="10" idx="1"/>
          </p:cNvCxnSpPr>
          <p:nvPr/>
        </p:nvCxnSpPr>
        <p:spPr>
          <a:xfrm>
            <a:off x="4579840" y="4146226"/>
            <a:ext cx="1187784" cy="561273"/>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28" idx="3"/>
            <a:endCxn id="25" idx="2"/>
          </p:cNvCxnSpPr>
          <p:nvPr/>
        </p:nvCxnSpPr>
        <p:spPr>
          <a:xfrm flipV="1">
            <a:off x="5476771" y="5300264"/>
            <a:ext cx="3099945" cy="598496"/>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28" idx="3"/>
            <a:endCxn id="10" idx="2"/>
          </p:cNvCxnSpPr>
          <p:nvPr/>
        </p:nvCxnSpPr>
        <p:spPr>
          <a:xfrm flipV="1">
            <a:off x="5476771" y="5601070"/>
            <a:ext cx="757133" cy="297690"/>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28" idx="1"/>
            <a:endCxn id="26" idx="2"/>
          </p:cNvCxnSpPr>
          <p:nvPr/>
        </p:nvCxnSpPr>
        <p:spPr>
          <a:xfrm rot="10800000">
            <a:off x="1617248" y="4849980"/>
            <a:ext cx="2292860" cy="1048781"/>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7" idx="3"/>
            <a:endCxn id="30" idx="2"/>
          </p:cNvCxnSpPr>
          <p:nvPr/>
        </p:nvCxnSpPr>
        <p:spPr>
          <a:xfrm flipV="1">
            <a:off x="2095335" y="5045836"/>
            <a:ext cx="1999287" cy="705359"/>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7" idx="3"/>
            <a:endCxn id="10" idx="0"/>
          </p:cNvCxnSpPr>
          <p:nvPr/>
        </p:nvCxnSpPr>
        <p:spPr>
          <a:xfrm>
            <a:off x="5986746" y="1961067"/>
            <a:ext cx="674450" cy="2280152"/>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8" idx="1"/>
            <a:endCxn id="23" idx="0"/>
          </p:cNvCxnSpPr>
          <p:nvPr/>
        </p:nvCxnSpPr>
        <p:spPr>
          <a:xfrm rot="10800000" flipV="1">
            <a:off x="7271744" y="1977362"/>
            <a:ext cx="804286" cy="458186"/>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4" idx="2"/>
            <a:endCxn id="25" idx="3"/>
          </p:cNvCxnSpPr>
          <p:nvPr/>
        </p:nvCxnSpPr>
        <p:spPr>
          <a:xfrm rot="5400000">
            <a:off x="9050081" y="3127809"/>
            <a:ext cx="1699090" cy="1079158"/>
          </a:xfrm>
          <a:prstGeom prst="curvedConnector2">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9" idx="1"/>
            <a:endCxn id="10" idx="3"/>
          </p:cNvCxnSpPr>
          <p:nvPr/>
        </p:nvCxnSpPr>
        <p:spPr>
          <a:xfrm rot="10800000">
            <a:off x="7127476" y="5134791"/>
            <a:ext cx="2815705" cy="807368"/>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12" idx="1"/>
            <a:endCxn id="26" idx="1"/>
          </p:cNvCxnSpPr>
          <p:nvPr/>
        </p:nvCxnSpPr>
        <p:spPr>
          <a:xfrm rot="10800000" flipV="1">
            <a:off x="833917" y="2246068"/>
            <a:ext cx="346737" cy="1820579"/>
          </a:xfrm>
          <a:prstGeom prst="curvedConnector3">
            <a:avLst>
              <a:gd name="adj1" fmla="val 165929"/>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12" idx="3"/>
            <a:endCxn id="29" idx="1"/>
          </p:cNvCxnSpPr>
          <p:nvPr/>
        </p:nvCxnSpPr>
        <p:spPr>
          <a:xfrm>
            <a:off x="2571684" y="1934929"/>
            <a:ext cx="1103276" cy="1044165"/>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12" idx="2"/>
            <a:endCxn id="30" idx="0"/>
          </p:cNvCxnSpPr>
          <p:nvPr/>
        </p:nvCxnSpPr>
        <p:spPr>
          <a:xfrm rot="16200000" flipH="1">
            <a:off x="2418487" y="2399265"/>
            <a:ext cx="874994" cy="1648491"/>
          </a:xfrm>
          <a:prstGeom prst="curvedConnector3">
            <a:avLst>
              <a:gd name="adj1" fmla="val 50000"/>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Social mixing as a potential alternative for intervention</a:t>
            </a:r>
            <a:endParaRPr lang="en-US" sz="3600" dirty="0">
              <a:solidFill>
                <a:schemeClr val="bg1"/>
              </a:solidFill>
            </a:endParaRPr>
          </a:p>
        </p:txBody>
      </p:sp>
    </p:spTree>
    <p:extLst>
      <p:ext uri="{BB962C8B-B14F-4D97-AF65-F5344CB8AC3E}">
        <p14:creationId xmlns:p14="http://schemas.microsoft.com/office/powerpoint/2010/main" val="825044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ge result for preschooler pro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986" y="1289447"/>
            <a:ext cx="3214688" cy="48220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infant white background"/>
          <p:cNvPicPr>
            <a:picLocks noChangeAspect="1" noChangeArrowheads="1"/>
          </p:cNvPicPr>
          <p:nvPr/>
        </p:nvPicPr>
        <p:blipFill rotWithShape="1">
          <a:blip r:embed="rId4">
            <a:extLst>
              <a:ext uri="{28A0092B-C50C-407E-A947-70E740481C1C}">
                <a14:useLocalDpi xmlns:a14="http://schemas.microsoft.com/office/drawing/2010/main" val="0"/>
              </a:ext>
            </a:extLst>
          </a:blip>
          <a:srcRect l="20422" r="42782"/>
          <a:stretch/>
        </p:blipFill>
        <p:spPr bwMode="auto">
          <a:xfrm>
            <a:off x="1881607" y="2337793"/>
            <a:ext cx="1779988" cy="27253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toddler whit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9573" y="1771651"/>
            <a:ext cx="2755445" cy="3857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Wide range of developmental stages in child care</a:t>
            </a:r>
            <a:endParaRPr lang="en-US" sz="3600" dirty="0">
              <a:solidFill>
                <a:schemeClr val="bg1"/>
              </a:solidFill>
            </a:endParaRPr>
          </a:p>
        </p:txBody>
      </p:sp>
    </p:spTree>
    <p:extLst>
      <p:ext uri="{BB962C8B-B14F-4D97-AF65-F5344CB8AC3E}">
        <p14:creationId xmlns:p14="http://schemas.microsoft.com/office/powerpoint/2010/main" val="1365129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2616614"/>
          </a:xfrm>
        </p:spPr>
        <p:txBody>
          <a:bodyPr>
            <a:normAutofit/>
          </a:bodyPr>
          <a:lstStyle/>
          <a:p>
            <a:r>
              <a:rPr lang="en-US" dirty="0" smtClean="0"/>
              <a:t>Vaccination strategies against respiratory syncytial virus</a:t>
            </a:r>
            <a:r>
              <a:rPr lang="en-US" sz="3200" i="1" dirty="0" smtClean="0"/>
              <a:t/>
            </a:r>
            <a:br>
              <a:rPr lang="en-US" sz="3200" i="1" dirty="0" smtClean="0"/>
            </a:br>
            <a:r>
              <a:rPr lang="en-US" sz="1200" i="1" dirty="0" smtClean="0"/>
              <a:t> </a:t>
            </a:r>
            <a:r>
              <a:rPr lang="en-US" sz="3200" i="1" dirty="0" smtClean="0"/>
              <a:t/>
            </a:r>
            <a:br>
              <a:rPr lang="en-US" sz="3200" i="1" dirty="0" smtClean="0"/>
            </a:br>
            <a:r>
              <a:rPr lang="en-US" sz="3200" dirty="0" err="1" smtClean="0"/>
              <a:t>Yamin</a:t>
            </a:r>
            <a:r>
              <a:rPr lang="en-US" sz="3200" dirty="0" smtClean="0"/>
              <a:t> </a:t>
            </a:r>
            <a:r>
              <a:rPr lang="en-US" sz="3200" i="1" dirty="0" smtClean="0"/>
              <a:t>et al </a:t>
            </a:r>
            <a:r>
              <a:rPr lang="en-US" sz="3200" dirty="0" smtClean="0"/>
              <a:t>(2016)</a:t>
            </a:r>
            <a:endParaRPr lang="en-US" sz="3200" i="1" dirty="0"/>
          </a:p>
        </p:txBody>
      </p:sp>
      <p:sp>
        <p:nvSpPr>
          <p:cNvPr id="5" name="Content Placeholder 4"/>
          <p:cNvSpPr>
            <a:spLocks noGrp="1"/>
          </p:cNvSpPr>
          <p:nvPr>
            <p:ph idx="1"/>
          </p:nvPr>
        </p:nvSpPr>
        <p:spPr>
          <a:xfrm>
            <a:off x="5314123" y="2981737"/>
            <a:ext cx="5645426" cy="3449811"/>
          </a:xfrm>
        </p:spPr>
        <p:txBody>
          <a:bodyPr anchor="ctr">
            <a:noAutofit/>
          </a:bodyPr>
          <a:lstStyle/>
          <a:p>
            <a:pPr marR="0" lvl="0" defTabSz="914400" eaLnBrk="1" fontAlgn="auto" latinLnBrk="0" hangingPunct="1">
              <a:lnSpc>
                <a:spcPct val="100000"/>
              </a:lnSpc>
              <a:spcBef>
                <a:spcPts val="0"/>
              </a:spcBef>
              <a:spcAft>
                <a:spcPts val="0"/>
              </a:spcAft>
              <a:buClrTx/>
              <a:buSzTx/>
              <a:buFontTx/>
              <a:buChar char="-"/>
              <a:tabLst/>
              <a:defRPr/>
            </a:pPr>
            <a:r>
              <a:rPr lang="en-US" sz="3200" dirty="0" smtClean="0"/>
              <a:t>Simulation model based on weekly US incidence rates</a:t>
            </a:r>
          </a:p>
          <a:p>
            <a:pPr marR="0" lvl="0" defTabSz="914400" eaLnBrk="1" fontAlgn="auto" latinLnBrk="0" hangingPunct="1">
              <a:lnSpc>
                <a:spcPct val="100000"/>
              </a:lnSpc>
              <a:spcBef>
                <a:spcPts val="0"/>
              </a:spcBef>
              <a:spcAft>
                <a:spcPts val="0"/>
              </a:spcAft>
              <a:buClrTx/>
              <a:buSzTx/>
              <a:buFontTx/>
              <a:buChar char="-"/>
              <a:tabLst/>
              <a:defRPr/>
            </a:pPr>
            <a:r>
              <a:rPr lang="en-US" sz="3200" dirty="0" smtClean="0"/>
              <a:t>Parameters including viral load, contact rates, and behavior change when sick</a:t>
            </a:r>
          </a:p>
          <a:p>
            <a:pPr marR="0" lvl="0" defTabSz="914400" eaLnBrk="1" fontAlgn="auto" latinLnBrk="0" hangingPunct="1">
              <a:lnSpc>
                <a:spcPct val="100000"/>
              </a:lnSpc>
              <a:spcBef>
                <a:spcPts val="0"/>
              </a:spcBef>
              <a:spcAft>
                <a:spcPts val="0"/>
              </a:spcAft>
              <a:buClrTx/>
              <a:buSzTx/>
              <a:buFontTx/>
              <a:buChar char="-"/>
              <a:tabLst/>
              <a:defRPr/>
            </a:pPr>
            <a:r>
              <a:rPr lang="en-US" sz="3200" dirty="0" smtClean="0"/>
              <a:t>Vaccine type and policy implications</a:t>
            </a:r>
            <a:endParaRPr lang="en-US" sz="3200" dirty="0"/>
          </a:p>
        </p:txBody>
      </p:sp>
      <p:pic>
        <p:nvPicPr>
          <p:cNvPr id="3074" name="Picture 2" descr="mage result for rsv"/>
          <p:cNvPicPr>
            <a:picLocks noChangeAspect="1" noChangeArrowheads="1"/>
          </p:cNvPicPr>
          <p:nvPr/>
        </p:nvPicPr>
        <p:blipFill rotWithShape="1">
          <a:blip r:embed="rId3">
            <a:extLst>
              <a:ext uri="{28A0092B-C50C-407E-A947-70E740481C1C}">
                <a14:useLocalDpi xmlns:a14="http://schemas.microsoft.com/office/drawing/2010/main" val="0"/>
              </a:ext>
            </a:extLst>
          </a:blip>
          <a:srcRect r="37600" b="17800"/>
          <a:stretch/>
        </p:blipFill>
        <p:spPr bwMode="auto">
          <a:xfrm>
            <a:off x="838200" y="2981737"/>
            <a:ext cx="3790671" cy="3328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84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9545" y="3661676"/>
            <a:ext cx="8267700" cy="2540000"/>
          </a:xfrm>
          <a:prstGeom prst="rect">
            <a:avLst/>
          </a:prstGeom>
        </p:spPr>
      </p:pic>
      <p:sp>
        <p:nvSpPr>
          <p:cNvPr id="4" name="Content Placeholder 3"/>
          <p:cNvSpPr>
            <a:spLocks noGrp="1"/>
          </p:cNvSpPr>
          <p:nvPr>
            <p:ph sz="half" idx="2"/>
          </p:nvPr>
        </p:nvSpPr>
        <p:spPr>
          <a:xfrm>
            <a:off x="8424069" y="2036465"/>
            <a:ext cx="3524249" cy="3530209"/>
          </a:xfrm>
          <a:noFill/>
        </p:spPr>
        <p:txBody>
          <a:bodyPr>
            <a:normAutofit/>
          </a:bodyPr>
          <a:lstStyle/>
          <a:p>
            <a:pPr marL="0" indent="0" algn="ctr">
              <a:buNone/>
            </a:pPr>
            <a:r>
              <a:rPr lang="en-US" dirty="0" smtClean="0">
                <a:solidFill>
                  <a:srgbClr val="00B050"/>
                </a:solidFill>
              </a:rPr>
              <a:t>Susceptible </a:t>
            </a:r>
          </a:p>
          <a:p>
            <a:pPr marL="0" indent="0" algn="ctr">
              <a:buNone/>
            </a:pPr>
            <a:r>
              <a:rPr lang="en-US" dirty="0" smtClean="0">
                <a:solidFill>
                  <a:srgbClr val="00B050"/>
                </a:solidFill>
              </a:rPr>
              <a:t>(</a:t>
            </a:r>
            <a:r>
              <a:rPr lang="en-US" dirty="0" smtClean="0">
                <a:solidFill>
                  <a:srgbClr val="00B050"/>
                </a:solidFill>
              </a:rPr>
              <a:t>first, </a:t>
            </a:r>
            <a:r>
              <a:rPr lang="en-US" dirty="0" smtClean="0">
                <a:solidFill>
                  <a:srgbClr val="92D050"/>
                </a:solidFill>
              </a:rPr>
              <a:t>subsequent</a:t>
            </a:r>
            <a:r>
              <a:rPr lang="en-US" dirty="0" smtClean="0">
                <a:solidFill>
                  <a:srgbClr val="00B050"/>
                </a:solidFill>
              </a:rPr>
              <a:t>)</a:t>
            </a:r>
          </a:p>
          <a:p>
            <a:pPr marL="0" indent="0" algn="ctr">
              <a:buNone/>
            </a:pPr>
            <a:r>
              <a:rPr lang="en-US" dirty="0" smtClean="0">
                <a:solidFill>
                  <a:srgbClr val="FF0000"/>
                </a:solidFill>
              </a:rPr>
              <a:t>Infected </a:t>
            </a:r>
            <a:endParaRPr lang="en-US" dirty="0" smtClean="0">
              <a:solidFill>
                <a:srgbClr val="FF0000"/>
              </a:solidFill>
            </a:endParaRPr>
          </a:p>
          <a:p>
            <a:pPr marL="0" indent="0" algn="ctr">
              <a:buNone/>
            </a:pPr>
            <a:r>
              <a:rPr lang="en-US" dirty="0" smtClean="0">
                <a:solidFill>
                  <a:srgbClr val="FF0000"/>
                </a:solidFill>
              </a:rPr>
              <a:t>(</a:t>
            </a:r>
            <a:r>
              <a:rPr lang="en-US" dirty="0" smtClean="0">
                <a:solidFill>
                  <a:srgbClr val="FF0000"/>
                </a:solidFill>
              </a:rPr>
              <a:t>first, </a:t>
            </a:r>
            <a:r>
              <a:rPr lang="en-US" dirty="0" smtClean="0">
                <a:solidFill>
                  <a:srgbClr val="F36479"/>
                </a:solidFill>
              </a:rPr>
              <a:t>subsequent, asymptomatic</a:t>
            </a:r>
            <a:r>
              <a:rPr lang="en-US" dirty="0" smtClean="0">
                <a:solidFill>
                  <a:srgbClr val="FF0000"/>
                </a:solidFill>
              </a:rPr>
              <a:t>)</a:t>
            </a:r>
          </a:p>
          <a:p>
            <a:pPr marL="0" indent="0" algn="ctr">
              <a:buNone/>
            </a:pPr>
            <a:r>
              <a:rPr lang="en-US" dirty="0" smtClean="0">
                <a:solidFill>
                  <a:srgbClr val="0070C0"/>
                </a:solidFill>
              </a:rPr>
              <a:t>Recovered (temporarily </a:t>
            </a:r>
            <a:r>
              <a:rPr lang="en-US" dirty="0" smtClean="0">
                <a:solidFill>
                  <a:srgbClr val="0070C0"/>
                </a:solidFill>
              </a:rPr>
              <a:t>immune</a:t>
            </a:r>
            <a:r>
              <a:rPr lang="en-US" dirty="0">
                <a:solidFill>
                  <a:srgbClr val="0070C0"/>
                </a:solidFill>
              </a:rPr>
              <a:t>)</a:t>
            </a:r>
            <a:endParaRPr lang="en-US" dirty="0" smtClean="0">
              <a:solidFill>
                <a:srgbClr val="0070C0"/>
              </a:solidFill>
            </a:endParaRPr>
          </a:p>
        </p:txBody>
      </p:sp>
      <p:sp>
        <p:nvSpPr>
          <p:cNvPr id="8" name="Oval 7"/>
          <p:cNvSpPr/>
          <p:nvPr/>
        </p:nvSpPr>
        <p:spPr>
          <a:xfrm>
            <a:off x="426244" y="4709424"/>
            <a:ext cx="885825" cy="85725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78794" y="4709424"/>
            <a:ext cx="885825" cy="85725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59920" y="4723712"/>
            <a:ext cx="885825" cy="84296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26758" y="4723712"/>
            <a:ext cx="885825" cy="84296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907884" y="4723712"/>
            <a:ext cx="876299" cy="84296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05665" y="5322198"/>
            <a:ext cx="850105" cy="787401"/>
          </a:xfrm>
          <a:prstGeom prst="ellipse">
            <a:avLst/>
          </a:prstGeom>
          <a:noFill/>
          <a:ln w="76200">
            <a:solidFill>
              <a:srgbClr val="F364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05664" y="4144275"/>
            <a:ext cx="850105" cy="787401"/>
          </a:xfrm>
          <a:prstGeom prst="ellipse">
            <a:avLst/>
          </a:prstGeom>
          <a:noFill/>
          <a:ln w="76200">
            <a:solidFill>
              <a:srgbClr val="F364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err="1" smtClean="0">
                <a:solidFill>
                  <a:schemeClr val="bg1"/>
                </a:solidFill>
              </a:rPr>
              <a:t>Yamin’s</a:t>
            </a:r>
            <a:r>
              <a:rPr lang="en-US" sz="3600" dirty="0" smtClean="0">
                <a:solidFill>
                  <a:schemeClr val="bg1"/>
                </a:solidFill>
              </a:rPr>
              <a:t> simulation model for RSV transmission</a:t>
            </a:r>
            <a:endParaRPr lang="en-US" sz="3600" dirty="0">
              <a:solidFill>
                <a:schemeClr val="bg1"/>
              </a:solidFill>
            </a:endParaRPr>
          </a:p>
        </p:txBody>
      </p:sp>
      <p:pic>
        <p:nvPicPr>
          <p:cNvPr id="4098" name="Picture 2" descr="app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79" y="1497119"/>
            <a:ext cx="1443038" cy="14430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vate 3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8049" y="1497119"/>
            <a:ext cx="1443038" cy="14430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119" y="1497119"/>
            <a:ext cx="1443038" cy="14430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4098" idx="3"/>
            <a:endCxn id="4100" idx="1"/>
          </p:cNvCxnSpPr>
          <p:nvPr/>
        </p:nvCxnSpPr>
        <p:spPr>
          <a:xfrm>
            <a:off x="2436017" y="2218638"/>
            <a:ext cx="101203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100" idx="3"/>
            <a:endCxn id="4102" idx="1"/>
          </p:cNvCxnSpPr>
          <p:nvPr/>
        </p:nvCxnSpPr>
        <p:spPr>
          <a:xfrm>
            <a:off x="4891087" y="2218638"/>
            <a:ext cx="101203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4102" idx="2"/>
            <a:endCxn id="4098" idx="2"/>
          </p:cNvCxnSpPr>
          <p:nvPr/>
        </p:nvCxnSpPr>
        <p:spPr>
          <a:xfrm rot="5400000">
            <a:off x="4169568" y="485087"/>
            <a:ext cx="12700" cy="4910140"/>
          </a:xfrm>
          <a:prstGeom prst="curvedConnector3">
            <a:avLst>
              <a:gd name="adj1" fmla="val 360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7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35" y="1458908"/>
            <a:ext cx="3390900" cy="650880"/>
          </a:xfrm>
        </p:spPr>
        <p:txBody>
          <a:bodyPr/>
          <a:lstStyle/>
          <a:p>
            <a:pPr marL="0" indent="0" algn="ctr">
              <a:buNone/>
            </a:pPr>
            <a:r>
              <a:rPr lang="en-US" dirty="0" smtClean="0"/>
              <a:t>Social contacts</a:t>
            </a:r>
            <a:endParaRPr lang="en-US" dirty="0"/>
          </a:p>
        </p:txBody>
      </p:sp>
      <p:sp>
        <p:nvSpPr>
          <p:cNvPr id="4" name="Content Placeholder 3"/>
          <p:cNvSpPr>
            <a:spLocks noGrp="1"/>
          </p:cNvSpPr>
          <p:nvPr>
            <p:ph sz="half" idx="2"/>
          </p:nvPr>
        </p:nvSpPr>
        <p:spPr>
          <a:xfrm>
            <a:off x="8167684" y="1455731"/>
            <a:ext cx="3400425" cy="650880"/>
          </a:xfrm>
        </p:spPr>
        <p:txBody>
          <a:bodyPr/>
          <a:lstStyle/>
          <a:p>
            <a:pPr marL="0" indent="0" algn="ctr">
              <a:buNone/>
            </a:pPr>
            <a:r>
              <a:rPr lang="en-US" dirty="0" smtClean="0"/>
              <a:t>Viral load</a:t>
            </a:r>
            <a:endParaRPr lang="en-US" dirty="0"/>
          </a:p>
        </p:txBody>
      </p:sp>
      <p:sp>
        <p:nvSpPr>
          <p:cNvPr id="5" name="Content Placeholder 3"/>
          <p:cNvSpPr txBox="1">
            <a:spLocks/>
          </p:cNvSpPr>
          <p:nvPr/>
        </p:nvSpPr>
        <p:spPr>
          <a:xfrm>
            <a:off x="4443410" y="1462084"/>
            <a:ext cx="3400425" cy="650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Social withdrawal</a:t>
            </a:r>
            <a:endParaRPr lang="en-US" dirty="0"/>
          </a:p>
        </p:txBody>
      </p:sp>
      <p:pic>
        <p:nvPicPr>
          <p:cNvPr id="1026" name="Picture 2" descr="mage result for crowd"/>
          <p:cNvPicPr>
            <a:picLocks noChangeAspect="1" noChangeArrowheads="1"/>
          </p:cNvPicPr>
          <p:nvPr/>
        </p:nvPicPr>
        <p:blipFill rotWithShape="1">
          <a:blip r:embed="rId2">
            <a:extLst>
              <a:ext uri="{28A0092B-C50C-407E-A947-70E740481C1C}">
                <a14:useLocalDpi xmlns:a14="http://schemas.microsoft.com/office/drawing/2010/main" val="0"/>
              </a:ext>
            </a:extLst>
          </a:blip>
          <a:srcRect l="51425"/>
          <a:stretch/>
        </p:blipFill>
        <p:spPr bwMode="auto">
          <a:xfrm>
            <a:off x="640556" y="2106613"/>
            <a:ext cx="3557587" cy="3684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https://i0.wp.com/bestlifeonline.com/wp-content/uploads/2017/10/coffee-nap-man-in-bed.jpg?w=1024&amp;ssl=1"/>
          <p:cNvPicPr>
            <a:picLocks noChangeAspect="1" noChangeArrowheads="1"/>
          </p:cNvPicPr>
          <p:nvPr/>
        </p:nvPicPr>
        <p:blipFill rotWithShape="1">
          <a:blip r:embed="rId3">
            <a:extLst>
              <a:ext uri="{28A0092B-C50C-407E-A947-70E740481C1C}">
                <a14:useLocalDpi xmlns:a14="http://schemas.microsoft.com/office/drawing/2010/main" val="0"/>
              </a:ext>
            </a:extLst>
          </a:blip>
          <a:srcRect r="35686"/>
          <a:stretch/>
        </p:blipFill>
        <p:spPr bwMode="auto">
          <a:xfrm>
            <a:off x="4364830" y="2106612"/>
            <a:ext cx="3557587" cy="3684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mage result for sneeze"/>
          <p:cNvPicPr>
            <a:picLocks noChangeAspect="1" noChangeArrowheads="1"/>
          </p:cNvPicPr>
          <p:nvPr/>
        </p:nvPicPr>
        <p:blipFill rotWithShape="1">
          <a:blip r:embed="rId4">
            <a:extLst>
              <a:ext uri="{28A0092B-C50C-407E-A947-70E740481C1C}">
                <a14:useLocalDpi xmlns:a14="http://schemas.microsoft.com/office/drawing/2010/main" val="0"/>
              </a:ext>
            </a:extLst>
          </a:blip>
          <a:srcRect l="36217"/>
          <a:stretch/>
        </p:blipFill>
        <p:spPr bwMode="auto">
          <a:xfrm>
            <a:off x="8089102" y="2106611"/>
            <a:ext cx="3555205" cy="3684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There are multiple factors that influence transmission</a:t>
            </a:r>
            <a:endParaRPr lang="en-US" sz="3600" dirty="0">
              <a:solidFill>
                <a:schemeClr val="bg1"/>
              </a:solidFill>
            </a:endParaRPr>
          </a:p>
        </p:txBody>
      </p:sp>
    </p:spTree>
    <p:extLst>
      <p:ext uri="{BB962C8B-B14F-4D97-AF65-F5344CB8AC3E}">
        <p14:creationId xmlns:p14="http://schemas.microsoft.com/office/powerpoint/2010/main" val="2133614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924"/>
          <a:stretch/>
        </p:blipFill>
        <p:spPr>
          <a:xfrm>
            <a:off x="719137" y="1419226"/>
            <a:ext cx="10753725" cy="495483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7524748"/>
              </p:ext>
            </p:extLst>
          </p:nvPr>
        </p:nvGraphicFramePr>
        <p:xfrm>
          <a:off x="2655887" y="2443163"/>
          <a:ext cx="8483600" cy="3686177"/>
        </p:xfrm>
        <a:graphic>
          <a:graphicData uri="http://schemas.openxmlformats.org/drawingml/2006/table">
            <a:tbl>
              <a:tblPr firstRow="1" bandRow="1">
                <a:tableStyleId>{5C22544A-7EE6-4342-B048-85BDC9FD1C3A}</a:tableStyleId>
              </a:tblPr>
              <a:tblGrid>
                <a:gridCol w="1060450"/>
                <a:gridCol w="1060450"/>
                <a:gridCol w="1060450"/>
                <a:gridCol w="1060450"/>
                <a:gridCol w="1060450"/>
                <a:gridCol w="1060450"/>
                <a:gridCol w="1060450"/>
                <a:gridCol w="1060450"/>
              </a:tblGrid>
              <a:tr h="45963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09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Contact matrix: What might it look like?</a:t>
            </a:r>
            <a:endParaRPr lang="en-US" sz="3600" dirty="0">
              <a:solidFill>
                <a:schemeClr val="bg1"/>
              </a:solidFill>
            </a:endParaRPr>
          </a:p>
        </p:txBody>
      </p:sp>
    </p:spTree>
    <p:extLst>
      <p:ext uri="{BB962C8B-B14F-4D97-AF65-F5344CB8AC3E}">
        <p14:creationId xmlns:p14="http://schemas.microsoft.com/office/powerpoint/2010/main" val="1288898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8650" y="478851"/>
            <a:ext cx="10977562" cy="6055905"/>
          </a:xfrm>
          <a:prstGeom prst="rect">
            <a:avLst/>
          </a:prstGeom>
        </p:spPr>
      </p:pic>
    </p:spTree>
    <p:extLst>
      <p:ext uri="{BB962C8B-B14F-4D97-AF65-F5344CB8AC3E}">
        <p14:creationId xmlns:p14="http://schemas.microsoft.com/office/powerpoint/2010/main" val="1112140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9375"/>
          <a:stretch/>
        </p:blipFill>
        <p:spPr>
          <a:xfrm>
            <a:off x="1619252" y="957262"/>
            <a:ext cx="9182100" cy="5529263"/>
          </a:xfrm>
          <a:prstGeom prst="rect">
            <a:avLst/>
          </a:prstGeom>
        </p:spPr>
      </p:pic>
      <p:sp>
        <p:nvSpPr>
          <p:cNvPr id="3" name="Rectangle 2"/>
          <p:cNvSpPr/>
          <p:nvPr/>
        </p:nvSpPr>
        <p:spPr>
          <a:xfrm>
            <a:off x="3557590" y="1685925"/>
            <a:ext cx="6115050" cy="382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57590" y="5529262"/>
            <a:ext cx="6115050" cy="128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Probability of “social withdrawal”: What might it look like?</a:t>
            </a:r>
            <a:endParaRPr lang="en-US" sz="3600" dirty="0">
              <a:solidFill>
                <a:schemeClr val="bg1"/>
              </a:solidFill>
            </a:endParaRPr>
          </a:p>
        </p:txBody>
      </p:sp>
      <p:sp>
        <p:nvSpPr>
          <p:cNvPr id="7" name="Down Arrow 6"/>
          <p:cNvSpPr/>
          <p:nvPr/>
        </p:nvSpPr>
        <p:spPr>
          <a:xfrm>
            <a:off x="5286375" y="4700587"/>
            <a:ext cx="642938" cy="8143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37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7291"/>
          <a:stretch/>
        </p:blipFill>
        <p:spPr>
          <a:xfrm>
            <a:off x="1619250" y="957262"/>
            <a:ext cx="9182100" cy="5672138"/>
          </a:xfrm>
          <a:prstGeom prst="rect">
            <a:avLst/>
          </a:prstGeom>
        </p:spPr>
      </p:pic>
      <p:pic>
        <p:nvPicPr>
          <p:cNvPr id="3" name="Picture 2"/>
          <p:cNvPicPr>
            <a:picLocks noChangeAspect="1"/>
          </p:cNvPicPr>
          <p:nvPr/>
        </p:nvPicPr>
        <p:blipFill rotWithShape="1">
          <a:blip r:embed="rId3"/>
          <a:srcRect t="80695" b="-279"/>
          <a:stretch/>
        </p:blipFill>
        <p:spPr>
          <a:xfrm>
            <a:off x="1800225" y="100013"/>
            <a:ext cx="9182100" cy="1343024"/>
          </a:xfrm>
          <a:prstGeom prst="rect">
            <a:avLst/>
          </a:prstGeom>
        </p:spPr>
      </p:pic>
    </p:spTree>
    <p:extLst>
      <p:ext uri="{BB962C8B-B14F-4D97-AF65-F5344CB8AC3E}">
        <p14:creationId xmlns:p14="http://schemas.microsoft.com/office/powerpoint/2010/main" val="1778337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169" y="0"/>
            <a:ext cx="4459912" cy="6858000"/>
          </a:xfrm>
          <a:prstGeom prst="rect">
            <a:avLst/>
          </a:prstGeom>
        </p:spPr>
      </p:pic>
      <p:sp>
        <p:nvSpPr>
          <p:cNvPr id="3" name="Title 1"/>
          <p:cNvSpPr txBox="1">
            <a:spLocks/>
          </p:cNvSpPr>
          <p:nvPr/>
        </p:nvSpPr>
        <p:spPr>
          <a:xfrm>
            <a:off x="4543425" y="239713"/>
            <a:ext cx="7429500" cy="6318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200" dirty="0" smtClean="0"/>
          </a:p>
          <a:p>
            <a:pPr algn="ctr"/>
            <a:endParaRPr lang="en-US" sz="3200" dirty="0"/>
          </a:p>
          <a:p>
            <a:pPr algn="ctr"/>
            <a:r>
              <a:rPr lang="en-US" sz="3200" dirty="0" smtClean="0"/>
              <a:t>A. First infection</a:t>
            </a:r>
          </a:p>
          <a:p>
            <a:pPr algn="ctr"/>
            <a:endParaRPr lang="en-US" sz="3200" dirty="0"/>
          </a:p>
          <a:p>
            <a:pPr algn="ctr"/>
            <a:endParaRPr lang="en-US" sz="3200" dirty="0" smtClean="0"/>
          </a:p>
          <a:p>
            <a:pPr algn="ctr"/>
            <a:endParaRPr lang="en-US" sz="3200" dirty="0"/>
          </a:p>
          <a:p>
            <a:pPr algn="ctr"/>
            <a:endParaRPr lang="en-US" sz="3200" dirty="0" smtClean="0"/>
          </a:p>
          <a:p>
            <a:pPr algn="ctr"/>
            <a:r>
              <a:rPr lang="en-US" sz="3200" dirty="0" smtClean="0"/>
              <a:t>B. Subsequent, symptomatic infection</a:t>
            </a:r>
          </a:p>
          <a:p>
            <a:pPr algn="ctr"/>
            <a:endParaRPr lang="en-US" sz="3200" dirty="0"/>
          </a:p>
          <a:p>
            <a:pPr algn="ctr"/>
            <a:endParaRPr lang="en-US" sz="3200" dirty="0" smtClean="0"/>
          </a:p>
          <a:p>
            <a:pPr algn="ctr"/>
            <a:endParaRPr lang="en-US" sz="3200" dirty="0"/>
          </a:p>
          <a:p>
            <a:pPr algn="ctr"/>
            <a:endParaRPr lang="en-US" sz="3200" dirty="0" smtClean="0"/>
          </a:p>
          <a:p>
            <a:pPr algn="ctr"/>
            <a:r>
              <a:rPr lang="en-US" sz="3200" dirty="0" smtClean="0"/>
              <a:t>C. Subsequent, asymptomatic infection</a:t>
            </a:r>
            <a:endParaRPr lang="en-US" sz="3200" dirty="0"/>
          </a:p>
        </p:txBody>
      </p:sp>
      <p:sp>
        <p:nvSpPr>
          <p:cNvPr id="4" name="Rectangle 3"/>
          <p:cNvSpPr/>
          <p:nvPr/>
        </p:nvSpPr>
        <p:spPr>
          <a:xfrm>
            <a:off x="1185334" y="143933"/>
            <a:ext cx="3251199" cy="1907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17601" y="2449511"/>
            <a:ext cx="3251199" cy="1848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17600" y="4656667"/>
            <a:ext cx="3251199" cy="174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85334" y="2051579"/>
            <a:ext cx="3183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09127" y="4304255"/>
            <a:ext cx="3183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0072" y="6399774"/>
            <a:ext cx="3183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2935" y="4328063"/>
            <a:ext cx="318346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6727" y="6423571"/>
            <a:ext cx="318346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60973" y="128589"/>
            <a:ext cx="7111952" cy="646331"/>
          </a:xfrm>
          <a:prstGeom prst="rect">
            <a:avLst/>
          </a:prstGeom>
          <a:solidFill>
            <a:srgbClr val="4372C4"/>
          </a:solidFill>
        </p:spPr>
        <p:txBody>
          <a:bodyPr wrap="square" rtlCol="0">
            <a:spAutoFit/>
          </a:bodyPr>
          <a:lstStyle/>
          <a:p>
            <a:pPr algn="ctr"/>
            <a:r>
              <a:rPr lang="en-US" sz="3600" dirty="0" smtClean="0">
                <a:solidFill>
                  <a:schemeClr val="bg1"/>
                </a:solidFill>
              </a:rPr>
              <a:t>Viral load: What might it look like?</a:t>
            </a:r>
            <a:endParaRPr lang="en-US" sz="3600" dirty="0">
              <a:solidFill>
                <a:schemeClr val="bg1"/>
              </a:solidFill>
            </a:endParaRPr>
          </a:p>
        </p:txBody>
      </p:sp>
    </p:spTree>
    <p:extLst>
      <p:ext uri="{BB962C8B-B14F-4D97-AF65-F5344CB8AC3E}">
        <p14:creationId xmlns:p14="http://schemas.microsoft.com/office/powerpoint/2010/main" val="1870515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2616614"/>
          </a:xfrm>
        </p:spPr>
        <p:txBody>
          <a:bodyPr>
            <a:normAutofit/>
          </a:bodyPr>
          <a:lstStyle/>
          <a:p>
            <a:r>
              <a:rPr lang="en-US" dirty="0" smtClean="0"/>
              <a:t>Short- and Long-term Risk of Infections as a Function of Group Child Care Attendance:</a:t>
            </a:r>
            <a:br>
              <a:rPr lang="en-US" dirty="0" smtClean="0"/>
            </a:br>
            <a:r>
              <a:rPr lang="en-US" sz="3200" i="1" dirty="0" smtClean="0"/>
              <a:t>An 8-Year Population-Based Study</a:t>
            </a:r>
            <a:br>
              <a:rPr lang="en-US" sz="3200" i="1" dirty="0" smtClean="0"/>
            </a:br>
            <a:r>
              <a:rPr lang="en-US" sz="1200" i="1" dirty="0" smtClean="0"/>
              <a:t> </a:t>
            </a:r>
            <a:r>
              <a:rPr lang="en-US" sz="3200" i="1" dirty="0" smtClean="0"/>
              <a:t/>
            </a:r>
            <a:br>
              <a:rPr lang="en-US" sz="3200" i="1" dirty="0" smtClean="0"/>
            </a:br>
            <a:r>
              <a:rPr lang="en-US" sz="3200" dirty="0" err="1" smtClean="0"/>
              <a:t>Côté</a:t>
            </a:r>
            <a:r>
              <a:rPr lang="en-US" sz="3200" dirty="0" smtClean="0"/>
              <a:t> </a:t>
            </a:r>
            <a:r>
              <a:rPr lang="en-US" sz="3200" i="1" dirty="0" smtClean="0"/>
              <a:t>et al </a:t>
            </a:r>
            <a:r>
              <a:rPr lang="en-US" sz="3200" dirty="0" smtClean="0"/>
              <a:t>(2010)</a:t>
            </a:r>
            <a:endParaRPr lang="en-US" sz="3200" i="1" dirty="0"/>
          </a:p>
        </p:txBody>
      </p:sp>
      <p:sp>
        <p:nvSpPr>
          <p:cNvPr id="5" name="Content Placeholder 4"/>
          <p:cNvSpPr>
            <a:spLocks noGrp="1"/>
          </p:cNvSpPr>
          <p:nvPr>
            <p:ph idx="1"/>
          </p:nvPr>
        </p:nvSpPr>
        <p:spPr>
          <a:xfrm>
            <a:off x="5314123" y="2981737"/>
            <a:ext cx="5645426" cy="3449811"/>
          </a:xfrm>
        </p:spPr>
        <p:txBody>
          <a:bodyPr anchor="ctr">
            <a:noAutofit/>
          </a:bodyPr>
          <a:lstStyle/>
          <a:p>
            <a:pPr marR="0" lvl="0" defTabSz="914400" eaLnBrk="1" fontAlgn="auto" latinLnBrk="0" hangingPunct="1">
              <a:lnSpc>
                <a:spcPct val="100000"/>
              </a:lnSpc>
              <a:spcBef>
                <a:spcPts val="0"/>
              </a:spcBef>
              <a:spcAft>
                <a:spcPts val="0"/>
              </a:spcAft>
              <a:buClrTx/>
              <a:buSzTx/>
              <a:buFontTx/>
              <a:buChar char="-"/>
              <a:tabLst/>
              <a:defRPr/>
            </a:pPr>
            <a:r>
              <a:rPr lang="en-US" sz="3200" dirty="0" smtClean="0"/>
              <a:t>Prospective cohort with random selection of newborns in Quebec at t0</a:t>
            </a:r>
          </a:p>
          <a:p>
            <a:pPr marR="0" lvl="0" defTabSz="914400" eaLnBrk="1" fontAlgn="auto" latinLnBrk="0" hangingPunct="1">
              <a:lnSpc>
                <a:spcPct val="100000"/>
              </a:lnSpc>
              <a:spcBef>
                <a:spcPts val="0"/>
              </a:spcBef>
              <a:spcAft>
                <a:spcPts val="0"/>
              </a:spcAft>
              <a:buClrTx/>
              <a:buSzTx/>
              <a:buFontTx/>
              <a:buChar char="-"/>
              <a:tabLst/>
              <a:defRPr/>
            </a:pPr>
            <a:r>
              <a:rPr lang="en-US" sz="3200" dirty="0" smtClean="0"/>
              <a:t>Yearly home interviews</a:t>
            </a:r>
          </a:p>
          <a:p>
            <a:pPr marR="0" lvl="0" defTabSz="914400" eaLnBrk="1" fontAlgn="auto" latinLnBrk="0" hangingPunct="1">
              <a:lnSpc>
                <a:spcPct val="100000"/>
              </a:lnSpc>
              <a:spcBef>
                <a:spcPts val="0"/>
              </a:spcBef>
              <a:spcAft>
                <a:spcPts val="0"/>
              </a:spcAft>
              <a:buClrTx/>
              <a:buSzTx/>
              <a:buFontTx/>
              <a:buChar char="-"/>
              <a:tabLst/>
              <a:defRPr/>
            </a:pPr>
            <a:r>
              <a:rPr lang="en-US" sz="3200" dirty="0" smtClean="0"/>
              <a:t>Analyze 61% of participants who with all eight interviews</a:t>
            </a:r>
            <a:endParaRPr lang="en-US" sz="3200" dirty="0"/>
          </a:p>
        </p:txBody>
      </p:sp>
      <p:pic>
        <p:nvPicPr>
          <p:cNvPr id="1026" name="Picture 2" descr="mage result for quebec"/>
          <p:cNvPicPr>
            <a:picLocks noChangeAspect="1" noChangeArrowheads="1"/>
          </p:cNvPicPr>
          <p:nvPr/>
        </p:nvPicPr>
        <p:blipFill rotWithShape="1">
          <a:blip r:embed="rId3">
            <a:extLst>
              <a:ext uri="{28A0092B-C50C-407E-A947-70E740481C1C}">
                <a14:useLocalDpi xmlns:a14="http://schemas.microsoft.com/office/drawing/2010/main" val="0"/>
              </a:ext>
            </a:extLst>
          </a:blip>
          <a:srcRect l="11707" r="19496"/>
          <a:stretch/>
        </p:blipFill>
        <p:spPr bwMode="auto">
          <a:xfrm>
            <a:off x="1046920" y="3018699"/>
            <a:ext cx="4108175" cy="34128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169" y="0"/>
            <a:ext cx="4459912" cy="6858000"/>
          </a:xfrm>
          <a:prstGeom prst="rect">
            <a:avLst/>
          </a:prstGeom>
        </p:spPr>
      </p:pic>
      <p:sp>
        <p:nvSpPr>
          <p:cNvPr id="3" name="Title 1"/>
          <p:cNvSpPr txBox="1">
            <a:spLocks/>
          </p:cNvSpPr>
          <p:nvPr/>
        </p:nvSpPr>
        <p:spPr>
          <a:xfrm>
            <a:off x="4543425" y="239713"/>
            <a:ext cx="7429500" cy="6318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 </a:t>
            </a:r>
          </a:p>
          <a:p>
            <a:pPr algn="ctr"/>
            <a:endParaRPr lang="en-US" sz="3200" dirty="0"/>
          </a:p>
          <a:p>
            <a:pPr algn="ctr"/>
            <a:r>
              <a:rPr lang="en-US" sz="3200" dirty="0" smtClean="0"/>
              <a:t>A. First infection</a:t>
            </a:r>
          </a:p>
          <a:p>
            <a:pPr algn="ctr"/>
            <a:endParaRPr lang="en-US" sz="3200" dirty="0"/>
          </a:p>
          <a:p>
            <a:pPr algn="ctr"/>
            <a:endParaRPr lang="en-US" sz="3200" dirty="0" smtClean="0"/>
          </a:p>
          <a:p>
            <a:pPr algn="ctr"/>
            <a:endParaRPr lang="en-US" sz="3200" dirty="0"/>
          </a:p>
          <a:p>
            <a:pPr algn="ctr"/>
            <a:endParaRPr lang="en-US" sz="3200" dirty="0" smtClean="0"/>
          </a:p>
          <a:p>
            <a:pPr algn="ctr"/>
            <a:r>
              <a:rPr lang="en-US" sz="3200" dirty="0" smtClean="0"/>
              <a:t>B. Subsequent, symptomatic infection</a:t>
            </a:r>
          </a:p>
          <a:p>
            <a:pPr algn="ctr"/>
            <a:endParaRPr lang="en-US" sz="3200" dirty="0"/>
          </a:p>
          <a:p>
            <a:pPr algn="ctr"/>
            <a:endParaRPr lang="en-US" sz="3200" dirty="0" smtClean="0"/>
          </a:p>
          <a:p>
            <a:pPr algn="ctr"/>
            <a:endParaRPr lang="en-US" sz="3200" dirty="0"/>
          </a:p>
          <a:p>
            <a:pPr algn="ctr"/>
            <a:endParaRPr lang="en-US" sz="3200" dirty="0" smtClean="0"/>
          </a:p>
          <a:p>
            <a:pPr algn="ctr"/>
            <a:r>
              <a:rPr lang="en-US" sz="3200" dirty="0" smtClean="0"/>
              <a:t>C. Subsequent, asymptomatic infection</a:t>
            </a:r>
            <a:endParaRPr lang="en-US" sz="3200" dirty="0"/>
          </a:p>
        </p:txBody>
      </p:sp>
    </p:spTree>
    <p:extLst>
      <p:ext uri="{BB962C8B-B14F-4D97-AF65-F5344CB8AC3E}">
        <p14:creationId xmlns:p14="http://schemas.microsoft.com/office/powerpoint/2010/main" val="1209621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7675" y="1071562"/>
            <a:ext cx="5027364" cy="5421847"/>
          </a:xfrm>
          <a:prstGeom prst="rect">
            <a:avLst/>
          </a:prstGeom>
        </p:spPr>
      </p:pic>
      <p:pic>
        <p:nvPicPr>
          <p:cNvPr id="5" name="Picture 4"/>
          <p:cNvPicPr>
            <a:picLocks noChangeAspect="1"/>
          </p:cNvPicPr>
          <p:nvPr/>
        </p:nvPicPr>
        <p:blipFill>
          <a:blip r:embed="rId3"/>
          <a:stretch>
            <a:fillRect/>
          </a:stretch>
        </p:blipFill>
        <p:spPr>
          <a:xfrm>
            <a:off x="6396037" y="2810141"/>
            <a:ext cx="5122593" cy="1944688"/>
          </a:xfrm>
          <a:prstGeom prst="rect">
            <a:avLst/>
          </a:prstGeom>
        </p:spPr>
      </p:pic>
      <p:sp>
        <p:nvSpPr>
          <p:cNvPr id="6" name="TextBox 5"/>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Children &lt;5, highest probability of infection and transmission</a:t>
            </a:r>
            <a:endParaRPr lang="en-US" sz="3600" dirty="0">
              <a:solidFill>
                <a:schemeClr val="bg1"/>
              </a:solidFill>
            </a:endParaRPr>
          </a:p>
        </p:txBody>
      </p:sp>
    </p:spTree>
    <p:extLst>
      <p:ext uri="{BB962C8B-B14F-4D97-AF65-F5344CB8AC3E}">
        <p14:creationId xmlns:p14="http://schemas.microsoft.com/office/powerpoint/2010/main" val="1405715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Children &lt;5 as most effective target age for vaccine roll-out </a:t>
            </a:r>
            <a:endParaRPr lang="en-US" sz="3600" dirty="0">
              <a:solidFill>
                <a:schemeClr val="bg1"/>
              </a:solidFill>
            </a:endParaRPr>
          </a:p>
        </p:txBody>
      </p:sp>
      <p:pic>
        <p:nvPicPr>
          <p:cNvPr id="3" name="Picture 2"/>
          <p:cNvPicPr>
            <a:picLocks noChangeAspect="1"/>
          </p:cNvPicPr>
          <p:nvPr/>
        </p:nvPicPr>
        <p:blipFill>
          <a:blip r:embed="rId2"/>
          <a:stretch>
            <a:fillRect/>
          </a:stretch>
        </p:blipFill>
        <p:spPr>
          <a:xfrm>
            <a:off x="863600" y="932685"/>
            <a:ext cx="5751513" cy="5730052"/>
          </a:xfrm>
          <a:prstGeom prst="rect">
            <a:avLst/>
          </a:prstGeom>
        </p:spPr>
      </p:pic>
      <p:sp>
        <p:nvSpPr>
          <p:cNvPr id="4" name="Rectangle 3"/>
          <p:cNvSpPr/>
          <p:nvPr/>
        </p:nvSpPr>
        <p:spPr>
          <a:xfrm>
            <a:off x="7348537" y="2027996"/>
            <a:ext cx="4267201" cy="3539430"/>
          </a:xfrm>
          <a:prstGeom prst="rect">
            <a:avLst/>
          </a:prstGeom>
        </p:spPr>
        <p:txBody>
          <a:bodyPr wrap="square">
            <a:spAutoFit/>
          </a:bodyPr>
          <a:lstStyle/>
          <a:p>
            <a:r>
              <a:rPr lang="en-US" sz="3200" dirty="0"/>
              <a:t>﻿</a:t>
            </a:r>
            <a:r>
              <a:rPr lang="en-US" sz="3200" dirty="0" smtClean="0"/>
              <a:t>”</a:t>
            </a:r>
            <a:r>
              <a:rPr lang="mr-IN" sz="3200" dirty="0" smtClean="0"/>
              <a:t>…</a:t>
            </a:r>
            <a:r>
              <a:rPr lang="en-US" sz="3200" dirty="0" smtClean="0"/>
              <a:t>vaccinating </a:t>
            </a:r>
            <a:r>
              <a:rPr lang="en-US" sz="3200" dirty="0"/>
              <a:t>children between </a:t>
            </a:r>
            <a:r>
              <a:rPr lang="en-US" sz="3200" dirty="0" smtClean="0"/>
              <a:t>6mo </a:t>
            </a:r>
            <a:r>
              <a:rPr lang="en-US" sz="3200" dirty="0"/>
              <a:t>and </a:t>
            </a:r>
            <a:r>
              <a:rPr lang="en-US" sz="3200" dirty="0" smtClean="0"/>
              <a:t>5y </a:t>
            </a:r>
            <a:r>
              <a:rPr lang="en-US" sz="3200" dirty="0"/>
              <a:t>of age was found to be more efficient for individuals over </a:t>
            </a:r>
            <a:r>
              <a:rPr lang="en-US" sz="3200" dirty="0" smtClean="0"/>
              <a:t>50y </a:t>
            </a:r>
            <a:r>
              <a:rPr lang="en-US" sz="3200" dirty="0"/>
              <a:t>of age than vaccinating these adults </a:t>
            </a:r>
            <a:r>
              <a:rPr lang="en-US" sz="3200" dirty="0" smtClean="0"/>
              <a:t>directly”</a:t>
            </a:r>
            <a:endParaRPr lang="en-US" sz="3200" dirty="0"/>
          </a:p>
        </p:txBody>
      </p:sp>
    </p:spTree>
    <p:extLst>
      <p:ext uri="{BB962C8B-B14F-4D97-AF65-F5344CB8AC3E}">
        <p14:creationId xmlns:p14="http://schemas.microsoft.com/office/powerpoint/2010/main" val="429491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96926" y="427176"/>
            <a:ext cx="5157787" cy="823912"/>
          </a:xfrm>
        </p:spPr>
        <p:txBody>
          <a:bodyPr anchor="ctr">
            <a:normAutofit/>
          </a:bodyPr>
          <a:lstStyle/>
          <a:p>
            <a:pPr algn="ctr"/>
            <a:r>
              <a:rPr lang="en-US" sz="3600" dirty="0" smtClean="0">
                <a:solidFill>
                  <a:srgbClr val="4372C4"/>
                </a:solidFill>
              </a:rPr>
              <a:t>Exposure</a:t>
            </a:r>
            <a:endParaRPr lang="en-US" sz="3600" dirty="0">
              <a:solidFill>
                <a:srgbClr val="4372C4"/>
              </a:solidFill>
            </a:endParaRPr>
          </a:p>
        </p:txBody>
      </p:sp>
      <p:sp>
        <p:nvSpPr>
          <p:cNvPr id="6" name="Content Placeholder 5"/>
          <p:cNvSpPr>
            <a:spLocks noGrp="1"/>
          </p:cNvSpPr>
          <p:nvPr>
            <p:ph sz="half" idx="2"/>
          </p:nvPr>
        </p:nvSpPr>
        <p:spPr>
          <a:xfrm>
            <a:off x="796926" y="1422952"/>
            <a:ext cx="5157787" cy="4863548"/>
          </a:xfrm>
        </p:spPr>
        <p:txBody>
          <a:bodyPr>
            <a:normAutofit/>
          </a:bodyPr>
          <a:lstStyle/>
          <a:p>
            <a:pPr marL="0" indent="0" algn="ctr">
              <a:buNone/>
            </a:pPr>
            <a:r>
              <a:rPr lang="en-US" u="sng" dirty="0" smtClean="0"/>
              <a:t>Group child care attendance</a:t>
            </a:r>
          </a:p>
          <a:p>
            <a:pPr marL="0" indent="0" algn="ctr">
              <a:buNone/>
            </a:pPr>
            <a:r>
              <a:rPr lang="en-US" sz="2000" dirty="0" smtClean="0"/>
              <a:t>Large (80 to 120 children)</a:t>
            </a:r>
          </a:p>
          <a:p>
            <a:pPr marL="0" indent="0" algn="ctr">
              <a:buNone/>
            </a:pPr>
            <a:r>
              <a:rPr lang="en-US" sz="2000" dirty="0" smtClean="0"/>
              <a:t>Small (3 to 8 children in home)</a:t>
            </a:r>
          </a:p>
          <a:p>
            <a:pPr marL="0" indent="0" algn="ctr">
              <a:buNone/>
            </a:pPr>
            <a:endParaRPr lang="en-US" sz="500" dirty="0"/>
          </a:p>
          <a:p>
            <a:pPr marL="0" indent="0" algn="ctr">
              <a:buNone/>
            </a:pPr>
            <a:r>
              <a:rPr lang="en-US" u="sng" dirty="0" smtClean="0"/>
              <a:t>Age at enrollment</a:t>
            </a:r>
          </a:p>
          <a:p>
            <a:pPr marL="0" indent="0" algn="ctr">
              <a:buNone/>
            </a:pPr>
            <a:r>
              <a:rPr lang="en-US" sz="2000" dirty="0" smtClean="0"/>
              <a:t>Early start (&lt;2.5 years)</a:t>
            </a:r>
          </a:p>
          <a:p>
            <a:pPr marL="0" indent="0" algn="ctr">
              <a:buNone/>
            </a:pPr>
            <a:r>
              <a:rPr lang="en-US" sz="2000" dirty="0" smtClean="0"/>
              <a:t>Late start (&gt;2.5 years)</a:t>
            </a:r>
            <a:endParaRPr lang="en-US" sz="2000" dirty="0"/>
          </a:p>
          <a:p>
            <a:pPr marL="0" indent="0">
              <a:buNone/>
            </a:pPr>
            <a:endParaRPr lang="en-US" dirty="0" smtClean="0"/>
          </a:p>
          <a:p>
            <a:pPr marL="0" indent="0">
              <a:buNone/>
            </a:pPr>
            <a:endParaRPr lang="en-US" dirty="0" smtClean="0"/>
          </a:p>
          <a:p>
            <a:pPr marL="0" indent="0" algn="ctr">
              <a:buNone/>
            </a:pPr>
            <a:r>
              <a:rPr lang="en-US" dirty="0" smtClean="0"/>
              <a:t>4 categories compared to reference group (home care)</a:t>
            </a:r>
          </a:p>
        </p:txBody>
      </p:sp>
      <p:sp>
        <p:nvSpPr>
          <p:cNvPr id="7" name="Text Placeholder 6"/>
          <p:cNvSpPr>
            <a:spLocks noGrp="1"/>
          </p:cNvSpPr>
          <p:nvPr>
            <p:ph type="body" sz="quarter" idx="3"/>
          </p:nvPr>
        </p:nvSpPr>
        <p:spPr>
          <a:xfrm>
            <a:off x="6129338" y="427176"/>
            <a:ext cx="5183188" cy="823912"/>
          </a:xfrm>
        </p:spPr>
        <p:txBody>
          <a:bodyPr anchor="ctr">
            <a:normAutofit/>
          </a:bodyPr>
          <a:lstStyle/>
          <a:p>
            <a:pPr algn="ctr"/>
            <a:r>
              <a:rPr lang="en-US" sz="3600" dirty="0" smtClean="0">
                <a:solidFill>
                  <a:srgbClr val="4372C4"/>
                </a:solidFill>
              </a:rPr>
              <a:t>Outcome</a:t>
            </a:r>
            <a:endParaRPr lang="en-US" sz="3600" dirty="0">
              <a:solidFill>
                <a:srgbClr val="4372C4"/>
              </a:solidFill>
            </a:endParaRPr>
          </a:p>
        </p:txBody>
      </p:sp>
      <p:sp>
        <p:nvSpPr>
          <p:cNvPr id="8" name="Content Placeholder 7"/>
          <p:cNvSpPr>
            <a:spLocks noGrp="1"/>
          </p:cNvSpPr>
          <p:nvPr>
            <p:ph sz="quarter" idx="4"/>
          </p:nvPr>
        </p:nvSpPr>
        <p:spPr>
          <a:xfrm>
            <a:off x="6129338" y="1422952"/>
            <a:ext cx="5183188" cy="4652411"/>
          </a:xfrm>
        </p:spPr>
        <p:txBody>
          <a:bodyPr/>
          <a:lstStyle/>
          <a:p>
            <a:pPr marL="0" indent="0" algn="ctr">
              <a:buNone/>
            </a:pPr>
            <a:r>
              <a:rPr lang="en-US" dirty="0" smtClean="0"/>
              <a:t>Frequency </a:t>
            </a:r>
            <a:r>
              <a:rPr lang="en-US" dirty="0"/>
              <a:t>of </a:t>
            </a:r>
            <a:r>
              <a:rPr lang="en-US" dirty="0" smtClean="0"/>
              <a:t>child’s infections </a:t>
            </a:r>
            <a:r>
              <a:rPr lang="en-US" dirty="0"/>
              <a:t>in </a:t>
            </a:r>
            <a:r>
              <a:rPr lang="en-US" u="sng" dirty="0"/>
              <a:t>the past 3 </a:t>
            </a:r>
            <a:r>
              <a:rPr lang="en-US" u="sng" dirty="0" smtClean="0"/>
              <a:t>months</a:t>
            </a:r>
          </a:p>
          <a:p>
            <a:pPr marL="0" indent="0" algn="ctr">
              <a:buNone/>
            </a:pPr>
            <a:r>
              <a:rPr lang="en-US" sz="2000" dirty="0" smtClean="0"/>
              <a:t>Respiratory tract infection</a:t>
            </a:r>
          </a:p>
          <a:p>
            <a:pPr marL="0" indent="0" algn="ctr">
              <a:buNone/>
            </a:pPr>
            <a:r>
              <a:rPr lang="en-US" sz="2000" dirty="0" smtClean="0"/>
              <a:t>Ear infection</a:t>
            </a:r>
          </a:p>
          <a:p>
            <a:pPr marL="0" indent="0" algn="ctr">
              <a:buNone/>
            </a:pPr>
            <a:r>
              <a:rPr lang="en-US" sz="2000" dirty="0" smtClean="0"/>
              <a:t>Gastrointestinal infection</a:t>
            </a:r>
            <a:endParaRPr lang="en-US" sz="2000" dirty="0"/>
          </a:p>
        </p:txBody>
      </p:sp>
      <p:sp>
        <p:nvSpPr>
          <p:cNvPr id="9" name="Down Arrow 8"/>
          <p:cNvSpPr/>
          <p:nvPr/>
        </p:nvSpPr>
        <p:spPr>
          <a:xfrm>
            <a:off x="2911993" y="4331598"/>
            <a:ext cx="927652" cy="927652"/>
          </a:xfrm>
          <a:prstGeom prst="downArrow">
            <a:avLst/>
          </a:prstGeom>
          <a:solidFill>
            <a:schemeClr val="accent5">
              <a:lumMod val="40000"/>
              <a:lumOff val="6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08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1631763"/>
            <a:ext cx="11586221" cy="3213100"/>
          </a:xfrm>
          <a:prstGeom prst="rect">
            <a:avLst/>
          </a:prstGeom>
          <a:ln w="38100">
            <a:solidFill>
              <a:schemeClr val="accent1"/>
            </a:solidFill>
          </a:ln>
        </p:spPr>
      </p:pic>
      <p:sp>
        <p:nvSpPr>
          <p:cNvPr id="7" name="Right Brace 6"/>
          <p:cNvSpPr/>
          <p:nvPr/>
        </p:nvSpPr>
        <p:spPr>
          <a:xfrm rot="5400000">
            <a:off x="5783659" y="2411623"/>
            <a:ext cx="477046" cy="5614989"/>
          </a:xfrm>
          <a:prstGeom prst="rightBrace">
            <a:avLst>
              <a:gd name="adj1" fmla="val 101190"/>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rot="5400000">
            <a:off x="10169920" y="3926101"/>
            <a:ext cx="477047" cy="2586037"/>
          </a:xfrm>
          <a:prstGeom prst="rightBrace">
            <a:avLst>
              <a:gd name="adj1" fmla="val 101190"/>
              <a:gd name="adj2"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4900615" y="3373252"/>
            <a:ext cx="2257425" cy="3429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rot="20600454">
            <a:off x="5371064" y="5699898"/>
            <a:ext cx="652968" cy="652968"/>
          </a:xfrm>
          <a:prstGeom prst="rect">
            <a:avLst/>
          </a:prstGeom>
        </p:spPr>
      </p:pic>
      <p:pic>
        <p:nvPicPr>
          <p:cNvPr id="11" name="Picture 10"/>
          <p:cNvPicPr>
            <a:picLocks noChangeAspect="1"/>
          </p:cNvPicPr>
          <p:nvPr/>
        </p:nvPicPr>
        <p:blipFill>
          <a:blip r:embed="rId5"/>
          <a:stretch>
            <a:fillRect/>
          </a:stretch>
        </p:blipFill>
        <p:spPr>
          <a:xfrm rot="1046624">
            <a:off x="5943523" y="5556328"/>
            <a:ext cx="777741" cy="777741"/>
          </a:xfrm>
          <a:prstGeom prst="rect">
            <a:avLst/>
          </a:prstGeom>
        </p:spPr>
      </p:pic>
      <p:pic>
        <p:nvPicPr>
          <p:cNvPr id="12" name="Picture 11"/>
          <p:cNvPicPr>
            <a:picLocks noChangeAspect="1"/>
          </p:cNvPicPr>
          <p:nvPr/>
        </p:nvPicPr>
        <p:blipFill>
          <a:blip r:embed="rId6"/>
          <a:stretch>
            <a:fillRect/>
          </a:stretch>
        </p:blipFill>
        <p:spPr>
          <a:xfrm>
            <a:off x="10051163" y="5587918"/>
            <a:ext cx="714560" cy="714560"/>
          </a:xfrm>
          <a:prstGeom prst="rect">
            <a:avLst/>
          </a:prstGeom>
        </p:spPr>
      </p:pic>
      <p:sp>
        <p:nvSpPr>
          <p:cNvPr id="13" name="TextBox 12"/>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Child care acts as short-term risk factor and long-term benefit </a:t>
            </a:r>
            <a:endParaRPr lang="en-US" sz="3600" dirty="0">
              <a:solidFill>
                <a:schemeClr val="bg1"/>
              </a:solidFill>
            </a:endParaRPr>
          </a:p>
        </p:txBody>
      </p:sp>
    </p:spTree>
    <p:extLst>
      <p:ext uri="{BB962C8B-B14F-4D97-AF65-F5344CB8AC3E}">
        <p14:creationId xmlns:p14="http://schemas.microsoft.com/office/powerpoint/2010/main" val="54157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7087" y="2696368"/>
            <a:ext cx="10680700" cy="1346200"/>
          </a:xfrm>
          <a:prstGeom prst="rect">
            <a:avLst/>
          </a:prstGeom>
          <a:ln w="38100">
            <a:solidFill>
              <a:schemeClr val="accent1"/>
            </a:solidFill>
          </a:ln>
        </p:spPr>
      </p:pic>
      <p:pic>
        <p:nvPicPr>
          <p:cNvPr id="3" name="Picture 2"/>
          <p:cNvPicPr>
            <a:picLocks noChangeAspect="1"/>
          </p:cNvPicPr>
          <p:nvPr/>
        </p:nvPicPr>
        <p:blipFill rotWithShape="1">
          <a:blip r:embed="rId3"/>
          <a:srcRect t="5131" b="-1"/>
          <a:stretch/>
        </p:blipFill>
        <p:spPr>
          <a:xfrm>
            <a:off x="827087" y="4200525"/>
            <a:ext cx="10680700" cy="1320800"/>
          </a:xfrm>
          <a:prstGeom prst="rect">
            <a:avLst/>
          </a:prstGeom>
          <a:ln w="38100">
            <a:solidFill>
              <a:schemeClr val="accent1"/>
            </a:solidFill>
          </a:ln>
        </p:spPr>
      </p:pic>
      <p:sp>
        <p:nvSpPr>
          <p:cNvPr id="4" name="Right Brace 3"/>
          <p:cNvSpPr/>
          <p:nvPr/>
        </p:nvSpPr>
        <p:spPr>
          <a:xfrm rot="5400000">
            <a:off x="5868588" y="3282557"/>
            <a:ext cx="421486" cy="5214938"/>
          </a:xfrm>
          <a:prstGeom prst="rightBrace">
            <a:avLst>
              <a:gd name="adj1" fmla="val 101190"/>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rot="5400000">
            <a:off x="10100863" y="4693844"/>
            <a:ext cx="421483" cy="2392362"/>
          </a:xfrm>
          <a:prstGeom prst="rightBrace">
            <a:avLst>
              <a:gd name="adj1" fmla="val 101190"/>
              <a:gd name="adj2"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55435"/>
          <a:stretch/>
        </p:blipFill>
        <p:spPr>
          <a:xfrm>
            <a:off x="827087" y="1218407"/>
            <a:ext cx="10680700" cy="1320004"/>
          </a:xfrm>
          <a:prstGeom prst="rect">
            <a:avLst/>
          </a:prstGeom>
          <a:ln w="38100">
            <a:solidFill>
              <a:schemeClr val="accent1"/>
            </a:solidFill>
          </a:ln>
        </p:spPr>
      </p:pic>
      <p:pic>
        <p:nvPicPr>
          <p:cNvPr id="9" name="Picture 8"/>
          <p:cNvPicPr>
            <a:picLocks noChangeAspect="1"/>
          </p:cNvPicPr>
          <p:nvPr/>
        </p:nvPicPr>
        <p:blipFill>
          <a:blip r:embed="rId5"/>
          <a:stretch>
            <a:fillRect/>
          </a:stretch>
        </p:blipFill>
        <p:spPr>
          <a:xfrm rot="20600454">
            <a:off x="5571567" y="6054120"/>
            <a:ext cx="546053" cy="546053"/>
          </a:xfrm>
          <a:prstGeom prst="rect">
            <a:avLst/>
          </a:prstGeom>
        </p:spPr>
      </p:pic>
      <p:pic>
        <p:nvPicPr>
          <p:cNvPr id="10" name="Picture 9"/>
          <p:cNvPicPr>
            <a:picLocks noChangeAspect="1"/>
          </p:cNvPicPr>
          <p:nvPr/>
        </p:nvPicPr>
        <p:blipFill>
          <a:blip r:embed="rId6"/>
          <a:stretch>
            <a:fillRect/>
          </a:stretch>
        </p:blipFill>
        <p:spPr>
          <a:xfrm rot="1046624">
            <a:off x="6073545" y="6001947"/>
            <a:ext cx="650396" cy="650396"/>
          </a:xfrm>
          <a:prstGeom prst="rect">
            <a:avLst/>
          </a:prstGeom>
        </p:spPr>
      </p:pic>
      <p:pic>
        <p:nvPicPr>
          <p:cNvPr id="11" name="Picture 10"/>
          <p:cNvPicPr>
            <a:picLocks noChangeAspect="1"/>
          </p:cNvPicPr>
          <p:nvPr/>
        </p:nvPicPr>
        <p:blipFill>
          <a:blip r:embed="rId7"/>
          <a:stretch>
            <a:fillRect/>
          </a:stretch>
        </p:blipFill>
        <p:spPr>
          <a:xfrm>
            <a:off x="9749037" y="6049873"/>
            <a:ext cx="685000" cy="685000"/>
          </a:xfrm>
          <a:prstGeom prst="rect">
            <a:avLst/>
          </a:prstGeom>
        </p:spPr>
      </p:pic>
      <p:sp>
        <p:nvSpPr>
          <p:cNvPr id="12" name="TextBox 11"/>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Same pattern observed for each type of illness</a:t>
            </a:r>
            <a:endParaRPr lang="en-US" sz="3600" dirty="0">
              <a:solidFill>
                <a:schemeClr val="bg1"/>
              </a:solidFill>
            </a:endParaRPr>
          </a:p>
        </p:txBody>
      </p:sp>
    </p:spTree>
    <p:extLst>
      <p:ext uri="{BB962C8B-B14F-4D97-AF65-F5344CB8AC3E}">
        <p14:creationId xmlns:p14="http://schemas.microsoft.com/office/powerpoint/2010/main" val="773029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337" y="1800136"/>
            <a:ext cx="9839326" cy="3416320"/>
          </a:xfrm>
          <a:prstGeom prst="rect">
            <a:avLst/>
          </a:prstGeom>
        </p:spPr>
        <p:txBody>
          <a:bodyPr wrap="square">
            <a:spAutoFit/>
          </a:bodyPr>
          <a:lstStyle/>
          <a:p>
            <a:r>
              <a:rPr lang="en-US" sz="3600" dirty="0" smtClean="0"/>
              <a:t>“Physicians may reassure parents whose children initiate large GCC early that their child’s experiencing infections is temporary and is likely to provide them with greater immunity during the elementary school years.”</a:t>
            </a:r>
            <a:endParaRPr lang="en-US" sz="3600" dirty="0"/>
          </a:p>
          <a:p>
            <a:pPr marL="571500" indent="-571500" algn="r">
              <a:buFontTx/>
              <a:buChar char="-"/>
            </a:pPr>
            <a:r>
              <a:rPr lang="en-US" sz="3600" dirty="0" err="1" smtClean="0"/>
              <a:t>Côté</a:t>
            </a:r>
            <a:r>
              <a:rPr lang="en-US" sz="3600" dirty="0" smtClean="0"/>
              <a:t> </a:t>
            </a:r>
            <a:r>
              <a:rPr lang="en-US" sz="3600" i="1" dirty="0" smtClean="0"/>
              <a:t>et al, </a:t>
            </a:r>
            <a:r>
              <a:rPr lang="en-US" sz="3600" dirty="0" smtClean="0"/>
              <a:t>2010</a:t>
            </a:r>
            <a:endParaRPr lang="en-US" sz="3600" dirty="0" smtClean="0"/>
          </a:p>
        </p:txBody>
      </p:sp>
      <p:sp>
        <p:nvSpPr>
          <p:cNvPr id="3" name="TextBox 2"/>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Are there any downsides to these early illnesses?</a:t>
            </a:r>
            <a:endParaRPr lang="en-US" sz="3600" dirty="0">
              <a:solidFill>
                <a:schemeClr val="bg1"/>
              </a:solidFill>
            </a:endParaRPr>
          </a:p>
        </p:txBody>
      </p:sp>
    </p:spTree>
    <p:extLst>
      <p:ext uri="{BB962C8B-B14F-4D97-AF65-F5344CB8AC3E}">
        <p14:creationId xmlns:p14="http://schemas.microsoft.com/office/powerpoint/2010/main" val="1649377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jcpreschool.org/wp-content/uploads/2012/01/sick_ki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955" y="1670997"/>
            <a:ext cx="3381572" cy="43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us women in workforce"/>
          <p:cNvPicPr>
            <a:picLocks noChangeAspect="1" noChangeArrowheads="1"/>
          </p:cNvPicPr>
          <p:nvPr/>
        </p:nvPicPr>
        <p:blipFill rotWithShape="1">
          <a:blip r:embed="rId4">
            <a:extLst>
              <a:ext uri="{28A0092B-C50C-407E-A947-70E740481C1C}">
                <a14:useLocalDpi xmlns:a14="http://schemas.microsoft.com/office/drawing/2010/main" val="0"/>
              </a:ext>
            </a:extLst>
          </a:blip>
          <a:srcRect t="2206" b="2854"/>
          <a:stretch/>
        </p:blipFill>
        <p:spPr bwMode="auto">
          <a:xfrm>
            <a:off x="132749" y="1691158"/>
            <a:ext cx="3584422" cy="4333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04230" y="1632660"/>
            <a:ext cx="4585665" cy="1384995"/>
          </a:xfrm>
          <a:prstGeom prst="rect">
            <a:avLst/>
          </a:prstGeom>
          <a:noFill/>
        </p:spPr>
        <p:txBody>
          <a:bodyPr wrap="square" rtlCol="0">
            <a:spAutoFit/>
          </a:bodyPr>
          <a:lstStyle/>
          <a:p>
            <a:pPr algn="ctr"/>
            <a:r>
              <a:rPr lang="en-US" sz="2800" b="1" dirty="0" smtClean="0"/>
              <a:t>US child care usage increasing</a:t>
            </a:r>
          </a:p>
          <a:p>
            <a:pPr algn="ctr"/>
            <a:r>
              <a:rPr lang="en-US" sz="2800" dirty="0" smtClean="0"/>
              <a:t>Two-thirds of </a:t>
            </a:r>
            <a:r>
              <a:rPr lang="en-US" sz="2800" dirty="0" smtClean="0"/>
              <a:t>all US children &lt;5 attend child </a:t>
            </a:r>
            <a:r>
              <a:rPr lang="en-US" sz="2800" dirty="0" smtClean="0"/>
              <a:t>care</a:t>
            </a:r>
            <a:endParaRPr lang="en-US" sz="2800" dirty="0"/>
          </a:p>
        </p:txBody>
      </p:sp>
      <p:sp>
        <p:nvSpPr>
          <p:cNvPr id="7" name="TextBox 6"/>
          <p:cNvSpPr txBox="1"/>
          <p:nvPr/>
        </p:nvSpPr>
        <p:spPr>
          <a:xfrm>
            <a:off x="3821812" y="3083067"/>
            <a:ext cx="4747159" cy="1384995"/>
          </a:xfrm>
          <a:prstGeom prst="rect">
            <a:avLst/>
          </a:prstGeom>
          <a:noFill/>
        </p:spPr>
        <p:txBody>
          <a:bodyPr wrap="square" rtlCol="0">
            <a:spAutoFit/>
          </a:bodyPr>
          <a:lstStyle/>
          <a:p>
            <a:pPr algn="ctr"/>
            <a:r>
              <a:rPr lang="en-US" sz="2800" b="1" dirty="0" smtClean="0"/>
              <a:t>Children already at illness risk </a:t>
            </a:r>
            <a:r>
              <a:rPr lang="en-US" sz="2800" dirty="0" smtClean="0"/>
              <a:t>ARIs as most common </a:t>
            </a:r>
            <a:r>
              <a:rPr lang="en-US" sz="2800" dirty="0" smtClean="0"/>
              <a:t>childhood cause </a:t>
            </a:r>
            <a:r>
              <a:rPr lang="en-US" sz="2800" dirty="0" smtClean="0"/>
              <a:t>of </a:t>
            </a:r>
            <a:r>
              <a:rPr lang="en-US" sz="2800" dirty="0" smtClean="0"/>
              <a:t>morbidity</a:t>
            </a:r>
            <a:endParaRPr lang="en-US" sz="2800" dirty="0"/>
          </a:p>
        </p:txBody>
      </p:sp>
      <p:sp>
        <p:nvSpPr>
          <p:cNvPr id="8" name="TextBox 7"/>
          <p:cNvSpPr txBox="1"/>
          <p:nvPr/>
        </p:nvSpPr>
        <p:spPr>
          <a:xfrm>
            <a:off x="3906321" y="4533474"/>
            <a:ext cx="4583574" cy="1384995"/>
          </a:xfrm>
          <a:prstGeom prst="rect">
            <a:avLst/>
          </a:prstGeom>
          <a:noFill/>
        </p:spPr>
        <p:txBody>
          <a:bodyPr wrap="square" rtlCol="0">
            <a:spAutoFit/>
          </a:bodyPr>
          <a:lstStyle/>
          <a:p>
            <a:pPr algn="ctr"/>
            <a:r>
              <a:rPr lang="en-US" sz="2800" b="1" dirty="0" smtClean="0"/>
              <a:t>Family financial impact</a:t>
            </a:r>
          </a:p>
          <a:p>
            <a:pPr algn="ctr"/>
            <a:r>
              <a:rPr lang="en-US" sz="2800" dirty="0" smtClean="0"/>
              <a:t>&gt; </a:t>
            </a:r>
            <a:r>
              <a:rPr lang="en-US" sz="2800" dirty="0" smtClean="0"/>
              <a:t>$700 </a:t>
            </a:r>
            <a:r>
              <a:rPr lang="en-US" sz="2800" dirty="0" smtClean="0"/>
              <a:t>per year for families </a:t>
            </a:r>
            <a:r>
              <a:rPr lang="en-US" sz="2800" dirty="0" smtClean="0"/>
              <a:t>with </a:t>
            </a:r>
            <a:r>
              <a:rPr lang="en-US" sz="2800" dirty="0" smtClean="0"/>
              <a:t>CCC children</a:t>
            </a:r>
            <a:endParaRPr lang="en-US" sz="2800" dirty="0"/>
          </a:p>
        </p:txBody>
      </p:sp>
      <p:sp>
        <p:nvSpPr>
          <p:cNvPr id="9" name="TextBox 8"/>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Yes!</a:t>
            </a:r>
            <a:endParaRPr lang="en-US" sz="3600" dirty="0">
              <a:solidFill>
                <a:schemeClr val="bg1"/>
              </a:solidFill>
            </a:endParaRPr>
          </a:p>
        </p:txBody>
      </p:sp>
    </p:spTree>
    <p:extLst>
      <p:ext uri="{BB962C8B-B14F-4D97-AF65-F5344CB8AC3E}">
        <p14:creationId xmlns:p14="http://schemas.microsoft.com/office/powerpoint/2010/main" val="51709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duotone>
              <a:schemeClr val="accent5">
                <a:shade val="45000"/>
                <a:satMod val="135000"/>
              </a:schemeClr>
              <a:prstClr val="white"/>
            </a:duotone>
          </a:blip>
          <a:stretch>
            <a:fillRect/>
          </a:stretch>
        </p:blipFill>
        <p:spPr>
          <a:xfrm>
            <a:off x="7975777" y="1691349"/>
            <a:ext cx="2856283" cy="2856283"/>
          </a:xfrm>
          <a:prstGeom prst="rect">
            <a:avLst/>
          </a:prstGeom>
        </p:spPr>
      </p:pic>
      <p:pic>
        <p:nvPicPr>
          <p:cNvPr id="12" name="Picture 11"/>
          <p:cNvPicPr>
            <a:picLocks noChangeAspect="1"/>
          </p:cNvPicPr>
          <p:nvPr/>
        </p:nvPicPr>
        <p:blipFill>
          <a:blip r:embed="rId4"/>
          <a:stretch>
            <a:fillRect/>
          </a:stretch>
        </p:blipFill>
        <p:spPr>
          <a:xfrm>
            <a:off x="10350632" y="3398935"/>
            <a:ext cx="1046724" cy="1046724"/>
          </a:xfrm>
          <a:prstGeom prst="rect">
            <a:avLst/>
          </a:prstGeom>
        </p:spPr>
      </p:pic>
      <p:pic>
        <p:nvPicPr>
          <p:cNvPr id="14" name="Picture 13"/>
          <p:cNvPicPr>
            <a:picLocks noChangeAspect="1"/>
          </p:cNvPicPr>
          <p:nvPr/>
        </p:nvPicPr>
        <p:blipFill>
          <a:blip r:embed="rId4"/>
          <a:stretch>
            <a:fillRect/>
          </a:stretch>
        </p:blipFill>
        <p:spPr>
          <a:xfrm>
            <a:off x="10948595" y="3496546"/>
            <a:ext cx="949113" cy="949113"/>
          </a:xfrm>
          <a:prstGeom prst="rect">
            <a:avLst/>
          </a:prstGeom>
        </p:spPr>
      </p:pic>
      <p:sp>
        <p:nvSpPr>
          <p:cNvPr id="8" name="Down Arrow 7"/>
          <p:cNvSpPr/>
          <p:nvPr/>
        </p:nvSpPr>
        <p:spPr>
          <a:xfrm rot="16200000">
            <a:off x="6055500" y="2127923"/>
            <a:ext cx="603250" cy="2579832"/>
          </a:xfrm>
          <a:prstGeom prst="downArrow">
            <a:avLst>
              <a:gd name="adj1" fmla="val 50000"/>
              <a:gd name="adj2" fmla="val 46859"/>
            </a:avLst>
          </a:prstGeom>
          <a:no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600" dirty="0">
              <a:solidFill>
                <a:schemeClr val="accent2">
                  <a:lumMod val="75000"/>
                </a:schemeClr>
              </a:solidFill>
            </a:endParaRPr>
          </a:p>
        </p:txBody>
      </p:sp>
      <p:pic>
        <p:nvPicPr>
          <p:cNvPr id="29" name="Picture 28"/>
          <p:cNvPicPr>
            <a:picLocks noChangeAspect="1"/>
          </p:cNvPicPr>
          <p:nvPr/>
        </p:nvPicPr>
        <p:blipFill>
          <a:blip r:embed="rId5">
            <a:duotone>
              <a:schemeClr val="accent6">
                <a:shade val="45000"/>
                <a:satMod val="135000"/>
              </a:schemeClr>
              <a:prstClr val="white"/>
            </a:duotone>
          </a:blip>
          <a:stretch>
            <a:fillRect/>
          </a:stretch>
        </p:blipFill>
        <p:spPr>
          <a:xfrm rot="21413619">
            <a:off x="3916658" y="3982403"/>
            <a:ext cx="657225" cy="676275"/>
          </a:xfrm>
          <a:prstGeom prst="rect">
            <a:avLst/>
          </a:prstGeom>
        </p:spPr>
      </p:pic>
      <p:pic>
        <p:nvPicPr>
          <p:cNvPr id="30" name="Picture 29"/>
          <p:cNvPicPr>
            <a:picLocks noChangeAspect="1"/>
          </p:cNvPicPr>
          <p:nvPr/>
        </p:nvPicPr>
        <p:blipFill>
          <a:blip r:embed="rId5">
            <a:duotone>
              <a:schemeClr val="accent6">
                <a:shade val="45000"/>
                <a:satMod val="135000"/>
              </a:schemeClr>
              <a:prstClr val="white"/>
            </a:duotone>
          </a:blip>
          <a:stretch>
            <a:fillRect/>
          </a:stretch>
        </p:blipFill>
        <p:spPr>
          <a:xfrm>
            <a:off x="707600" y="3116214"/>
            <a:ext cx="657225" cy="676275"/>
          </a:xfrm>
          <a:prstGeom prst="rect">
            <a:avLst/>
          </a:prstGeom>
        </p:spPr>
      </p:pic>
      <p:pic>
        <p:nvPicPr>
          <p:cNvPr id="31" name="Picture 30"/>
          <p:cNvPicPr>
            <a:picLocks noChangeAspect="1"/>
          </p:cNvPicPr>
          <p:nvPr/>
        </p:nvPicPr>
        <p:blipFill>
          <a:blip r:embed="rId5">
            <a:duotone>
              <a:schemeClr val="accent6">
                <a:shade val="45000"/>
                <a:satMod val="135000"/>
              </a:schemeClr>
              <a:prstClr val="white"/>
            </a:duotone>
          </a:blip>
          <a:stretch>
            <a:fillRect/>
          </a:stretch>
        </p:blipFill>
        <p:spPr>
          <a:xfrm rot="2170983">
            <a:off x="2681231" y="3918070"/>
            <a:ext cx="657225" cy="676275"/>
          </a:xfrm>
          <a:prstGeom prst="rect">
            <a:avLst/>
          </a:prstGeom>
        </p:spPr>
      </p:pic>
      <p:pic>
        <p:nvPicPr>
          <p:cNvPr id="32" name="Picture 31"/>
          <p:cNvPicPr>
            <a:picLocks noChangeAspect="1"/>
          </p:cNvPicPr>
          <p:nvPr/>
        </p:nvPicPr>
        <p:blipFill>
          <a:blip r:embed="rId5">
            <a:duotone>
              <a:schemeClr val="accent6">
                <a:shade val="45000"/>
                <a:satMod val="135000"/>
              </a:schemeClr>
              <a:prstClr val="white"/>
            </a:duotone>
          </a:blip>
          <a:stretch>
            <a:fillRect/>
          </a:stretch>
        </p:blipFill>
        <p:spPr>
          <a:xfrm rot="3914184">
            <a:off x="2804711" y="2292265"/>
            <a:ext cx="657225" cy="676275"/>
          </a:xfrm>
          <a:prstGeom prst="rect">
            <a:avLst/>
          </a:prstGeom>
        </p:spPr>
      </p:pic>
      <p:sp>
        <p:nvSpPr>
          <p:cNvPr id="3" name="&quot;No&quot; Symbol 2"/>
          <p:cNvSpPr/>
          <p:nvPr/>
        </p:nvSpPr>
        <p:spPr>
          <a:xfrm rot="10800000">
            <a:off x="5658272" y="2759677"/>
            <a:ext cx="1286619" cy="1222867"/>
          </a:xfrm>
          <a:prstGeom prst="noSmoking">
            <a:avLst>
              <a:gd name="adj" fmla="val 81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6"/>
          <a:stretch>
            <a:fillRect/>
          </a:stretch>
        </p:blipFill>
        <p:spPr>
          <a:xfrm rot="20600454">
            <a:off x="991320" y="4440486"/>
            <a:ext cx="1041776" cy="1041776"/>
          </a:xfrm>
          <a:prstGeom prst="rect">
            <a:avLst/>
          </a:prstGeom>
        </p:spPr>
      </p:pic>
      <p:pic>
        <p:nvPicPr>
          <p:cNvPr id="18" name="Picture 17"/>
          <p:cNvPicPr>
            <a:picLocks noChangeAspect="1"/>
          </p:cNvPicPr>
          <p:nvPr/>
        </p:nvPicPr>
        <p:blipFill>
          <a:blip r:embed="rId6"/>
          <a:stretch>
            <a:fillRect/>
          </a:stretch>
        </p:blipFill>
        <p:spPr>
          <a:xfrm rot="785335">
            <a:off x="3291423" y="2260629"/>
            <a:ext cx="1021918" cy="1021918"/>
          </a:xfrm>
          <a:prstGeom prst="rect">
            <a:avLst/>
          </a:prstGeom>
        </p:spPr>
      </p:pic>
      <p:pic>
        <p:nvPicPr>
          <p:cNvPr id="19" name="Picture 18"/>
          <p:cNvPicPr>
            <a:picLocks noChangeAspect="1"/>
          </p:cNvPicPr>
          <p:nvPr/>
        </p:nvPicPr>
        <p:blipFill>
          <a:blip r:embed="rId6"/>
          <a:stretch>
            <a:fillRect/>
          </a:stretch>
        </p:blipFill>
        <p:spPr>
          <a:xfrm>
            <a:off x="3086819" y="4062212"/>
            <a:ext cx="1041776" cy="1041776"/>
          </a:xfrm>
          <a:prstGeom prst="rect">
            <a:avLst/>
          </a:prstGeom>
        </p:spPr>
      </p:pic>
      <p:pic>
        <p:nvPicPr>
          <p:cNvPr id="20" name="Picture 19"/>
          <p:cNvPicPr>
            <a:picLocks noChangeAspect="1"/>
          </p:cNvPicPr>
          <p:nvPr/>
        </p:nvPicPr>
        <p:blipFill>
          <a:blip r:embed="rId7"/>
          <a:stretch>
            <a:fillRect/>
          </a:stretch>
        </p:blipFill>
        <p:spPr>
          <a:xfrm rot="1046624">
            <a:off x="1364714" y="3480811"/>
            <a:ext cx="1027292" cy="1027292"/>
          </a:xfrm>
          <a:prstGeom prst="rect">
            <a:avLst/>
          </a:prstGeom>
        </p:spPr>
      </p:pic>
      <p:pic>
        <p:nvPicPr>
          <p:cNvPr id="21" name="Picture 20"/>
          <p:cNvPicPr>
            <a:picLocks noChangeAspect="1"/>
          </p:cNvPicPr>
          <p:nvPr/>
        </p:nvPicPr>
        <p:blipFill>
          <a:blip r:embed="rId7"/>
          <a:stretch>
            <a:fillRect/>
          </a:stretch>
        </p:blipFill>
        <p:spPr>
          <a:xfrm rot="21418008">
            <a:off x="2323556" y="2940706"/>
            <a:ext cx="1027292" cy="1027292"/>
          </a:xfrm>
          <a:prstGeom prst="rect">
            <a:avLst/>
          </a:prstGeom>
        </p:spPr>
      </p:pic>
      <p:pic>
        <p:nvPicPr>
          <p:cNvPr id="22" name="Picture 21"/>
          <p:cNvPicPr>
            <a:picLocks noChangeAspect="1"/>
          </p:cNvPicPr>
          <p:nvPr/>
        </p:nvPicPr>
        <p:blipFill>
          <a:blip r:embed="rId7"/>
          <a:stretch>
            <a:fillRect/>
          </a:stretch>
        </p:blipFill>
        <p:spPr>
          <a:xfrm rot="20843510">
            <a:off x="776541" y="2175368"/>
            <a:ext cx="1027292" cy="1027292"/>
          </a:xfrm>
          <a:prstGeom prst="rect">
            <a:avLst/>
          </a:prstGeom>
        </p:spPr>
      </p:pic>
      <p:cxnSp>
        <p:nvCxnSpPr>
          <p:cNvPr id="4" name="Curved Connector 3"/>
          <p:cNvCxnSpPr>
            <a:stCxn id="19" idx="0"/>
            <a:endCxn id="18" idx="3"/>
          </p:cNvCxnSpPr>
          <p:nvPr/>
        </p:nvCxnSpPr>
        <p:spPr>
          <a:xfrm rot="5400000" flipH="1" flipV="1">
            <a:off x="3366431" y="3128578"/>
            <a:ext cx="1174911" cy="692359"/>
          </a:xfrm>
          <a:prstGeom prst="curvedConnector4">
            <a:avLst>
              <a:gd name="adj1" fmla="val 40476"/>
              <a:gd name="adj2" fmla="val 133018"/>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9" idx="0"/>
            <a:endCxn id="21" idx="3"/>
          </p:cNvCxnSpPr>
          <p:nvPr/>
        </p:nvCxnSpPr>
        <p:spPr>
          <a:xfrm rot="16200000" flipV="1">
            <a:off x="3161399" y="3615903"/>
            <a:ext cx="635039" cy="257579"/>
          </a:xfrm>
          <a:prstGeom prst="curvedConnector2">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22" idx="1"/>
            <a:endCxn id="17" idx="1"/>
          </p:cNvCxnSpPr>
          <p:nvPr/>
        </p:nvCxnSpPr>
        <p:spPr>
          <a:xfrm rot="10800000" flipH="1" flipV="1">
            <a:off x="788927" y="2801134"/>
            <a:ext cx="224256" cy="2309566"/>
          </a:xfrm>
          <a:prstGeom prst="curvedConnector3">
            <a:avLst>
              <a:gd name="adj1" fmla="val -10746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2" idx="3"/>
            <a:endCxn id="20" idx="0"/>
          </p:cNvCxnSpPr>
          <p:nvPr/>
        </p:nvCxnSpPr>
        <p:spPr>
          <a:xfrm>
            <a:off x="1791447" y="2576894"/>
            <a:ext cx="240888" cy="927539"/>
          </a:xfrm>
          <a:prstGeom prst="curvedConnector2">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22" idx="3"/>
            <a:endCxn id="18" idx="0"/>
          </p:cNvCxnSpPr>
          <p:nvPr/>
        </p:nvCxnSpPr>
        <p:spPr>
          <a:xfrm flipV="1">
            <a:off x="1791447" y="2273904"/>
            <a:ext cx="2126648" cy="302990"/>
          </a:xfrm>
          <a:prstGeom prst="curvedConnector4">
            <a:avLst>
              <a:gd name="adj1" fmla="val 22882"/>
              <a:gd name="adj2" fmla="val 207969"/>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quot;No&quot; Symbol 44"/>
          <p:cNvSpPr/>
          <p:nvPr/>
        </p:nvSpPr>
        <p:spPr>
          <a:xfrm rot="10800000">
            <a:off x="4083193" y="3369392"/>
            <a:ext cx="356851" cy="317917"/>
          </a:xfrm>
          <a:prstGeom prst="noSmoking">
            <a:avLst>
              <a:gd name="adj" fmla="val 81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quot;No&quot; Symbol 46"/>
          <p:cNvSpPr/>
          <p:nvPr/>
        </p:nvSpPr>
        <p:spPr>
          <a:xfrm rot="10800000">
            <a:off x="363575" y="3676540"/>
            <a:ext cx="356851" cy="317917"/>
          </a:xfrm>
          <a:prstGeom prst="noSmoking">
            <a:avLst>
              <a:gd name="adj" fmla="val 81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quot;No&quot; Symbol 47"/>
          <p:cNvSpPr/>
          <p:nvPr/>
        </p:nvSpPr>
        <p:spPr>
          <a:xfrm rot="10800000">
            <a:off x="1778794" y="2821981"/>
            <a:ext cx="356851" cy="317917"/>
          </a:xfrm>
          <a:prstGeom prst="noSmoking">
            <a:avLst>
              <a:gd name="adj" fmla="val 81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Proposed project: Prevent intra-facility illness transmission</a:t>
            </a:r>
            <a:endParaRPr lang="en-US" sz="3600" dirty="0">
              <a:solidFill>
                <a:schemeClr val="bg1"/>
              </a:solidFill>
            </a:endParaRPr>
          </a:p>
        </p:txBody>
      </p:sp>
    </p:spTree>
    <p:extLst>
      <p:ext uri="{BB962C8B-B14F-4D97-AF65-F5344CB8AC3E}">
        <p14:creationId xmlns:p14="http://schemas.microsoft.com/office/powerpoint/2010/main" val="2451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358" y="1485897"/>
            <a:ext cx="2955284" cy="4397476"/>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362" y="1485898"/>
            <a:ext cx="3398049" cy="4397475"/>
          </a:xfrm>
          <a:prstGeom prst="rect">
            <a:avLst/>
          </a:prstGeom>
          <a:ln>
            <a:solidFill>
              <a:schemeClr val="tx1"/>
            </a:solidFill>
          </a:ln>
        </p:spPr>
      </p:pic>
      <p:pic>
        <p:nvPicPr>
          <p:cNvPr id="1028" name="Picture 4" descr="https://static01.nyt.com/images/2018/01/21/realestate/21daycare2/merlin_132069246_07c7a899-4c76-4712-bcad-351c1c72f17e-superJumbo.jpg?quality=90&amp;auto=webp"/>
          <p:cNvPicPr>
            <a:picLocks noChangeAspect="1" noChangeArrowheads="1"/>
          </p:cNvPicPr>
          <p:nvPr/>
        </p:nvPicPr>
        <p:blipFill rotWithShape="1">
          <a:blip r:embed="rId5">
            <a:extLst>
              <a:ext uri="{28A0092B-C50C-407E-A947-70E740481C1C}">
                <a14:useLocalDpi xmlns:a14="http://schemas.microsoft.com/office/drawing/2010/main" val="0"/>
              </a:ext>
            </a:extLst>
          </a:blip>
          <a:srcRect l="27274" r="26972"/>
          <a:stretch/>
        </p:blipFill>
        <p:spPr bwMode="auto">
          <a:xfrm>
            <a:off x="937623" y="1485897"/>
            <a:ext cx="3020015" cy="43993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128589"/>
            <a:ext cx="12192000" cy="646331"/>
          </a:xfrm>
          <a:prstGeom prst="rect">
            <a:avLst/>
          </a:prstGeom>
          <a:solidFill>
            <a:srgbClr val="4372C4"/>
          </a:solidFill>
        </p:spPr>
        <p:txBody>
          <a:bodyPr wrap="square" rtlCol="0">
            <a:spAutoFit/>
          </a:bodyPr>
          <a:lstStyle/>
          <a:p>
            <a:pPr algn="ctr"/>
            <a:r>
              <a:rPr lang="en-US" sz="3600" dirty="0" smtClean="0">
                <a:solidFill>
                  <a:schemeClr val="bg1"/>
                </a:solidFill>
              </a:rPr>
              <a:t>How relevant is current research or proposed interventions?</a:t>
            </a:r>
            <a:endParaRPr lang="en-US" sz="3600" dirty="0">
              <a:solidFill>
                <a:schemeClr val="bg1"/>
              </a:solidFill>
            </a:endParaRPr>
          </a:p>
        </p:txBody>
      </p:sp>
    </p:spTree>
    <p:extLst>
      <p:ext uri="{BB962C8B-B14F-4D97-AF65-F5344CB8AC3E}">
        <p14:creationId xmlns:p14="http://schemas.microsoft.com/office/powerpoint/2010/main" val="104966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1028</Words>
  <Application>Microsoft Macintosh PowerPoint</Application>
  <PresentationFormat>Widescreen</PresentationFormat>
  <Paragraphs>133</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Calibri Light</vt:lpstr>
      <vt:lpstr>Mangal</vt:lpstr>
      <vt:lpstr>Arial</vt:lpstr>
      <vt:lpstr>Office Theme</vt:lpstr>
      <vt:lpstr>Non-parental child care and the risk of respiratory infection</vt:lpstr>
      <vt:lpstr>Short- and Long-term Risk of Infections as a Function of Group Child Care Attendance: An 8-Year Population-Based Study   Côté et al (2010)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strategies against respiratory syncytial virus   Yamin et al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Dejonge, Peter</dc:creator>
  <cp:lastModifiedBy>Dejonge, Peter</cp:lastModifiedBy>
  <cp:revision>27</cp:revision>
  <dcterms:created xsi:type="dcterms:W3CDTF">2019-04-12T19:31:43Z</dcterms:created>
  <dcterms:modified xsi:type="dcterms:W3CDTF">2019-04-17T13:46:37Z</dcterms:modified>
</cp:coreProperties>
</file>